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01" r:id="rId7"/>
    <p:sldId id="302" r:id="rId8"/>
    <p:sldId id="303" r:id="rId9"/>
    <p:sldId id="304" r:id="rId10"/>
    <p:sldId id="305" r:id="rId11"/>
    <p:sldId id="306" r:id="rId12"/>
    <p:sldId id="307" r:id="rId13"/>
    <p:sldId id="308" r:id="rId14"/>
    <p:sldId id="309" r:id="rId15"/>
    <p:sldId id="310" r:id="rId16"/>
    <p:sldId id="319" r:id="rId17"/>
    <p:sldId id="320" r:id="rId18"/>
    <p:sldId id="321" r:id="rId19"/>
    <p:sldId id="322" r:id="rId20"/>
    <p:sldId id="323" r:id="rId21"/>
    <p:sldId id="324" r:id="rId22"/>
    <p:sldId id="325" r:id="rId23"/>
    <p:sldId id="326" r:id="rId24"/>
    <p:sldId id="327" r:id="rId25"/>
    <p:sldId id="328" r:id="rId26"/>
    <p:sldId id="311" r:id="rId27"/>
    <p:sldId id="312" r:id="rId28"/>
    <p:sldId id="313" r:id="rId29"/>
    <p:sldId id="314" r:id="rId30"/>
    <p:sldId id="315" r:id="rId31"/>
    <p:sldId id="316" r:id="rId32"/>
    <p:sldId id="317" r:id="rId33"/>
    <p:sldId id="318" r:id="rId34"/>
    <p:sldId id="32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19" autoAdjust="0"/>
  </p:normalViewPr>
  <p:slideViewPr>
    <p:cSldViewPr snapToGrid="0">
      <p:cViewPr varScale="1">
        <p:scale>
          <a:sx n="91" d="100"/>
          <a:sy n="91" d="100"/>
        </p:scale>
        <p:origin x="52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10/2/2023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10/2/2023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10/2/2023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10/2/2023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10/2/2023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10/2/2023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10/2/2023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10/2/2023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10/2/2023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10/2/2023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Hotel Booking Analysis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Nitturi Preethi sharon rose</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449D6-5B4B-0FDB-C71E-A7727F8D5796}"/>
              </a:ext>
            </a:extLst>
          </p:cNvPr>
          <p:cNvSpPr>
            <a:spLocks noGrp="1"/>
          </p:cNvSpPr>
          <p:nvPr>
            <p:ph type="title"/>
          </p:nvPr>
        </p:nvSpPr>
        <p:spPr/>
        <p:txBody>
          <a:bodyPr/>
          <a:lstStyle/>
          <a:p>
            <a:r>
              <a:rPr lang="en-IN" dirty="0"/>
              <a:t>Data Cleaning</a:t>
            </a:r>
          </a:p>
        </p:txBody>
      </p:sp>
      <p:sp>
        <p:nvSpPr>
          <p:cNvPr id="3" name="Content Placeholder 2">
            <a:extLst>
              <a:ext uri="{FF2B5EF4-FFF2-40B4-BE49-F238E27FC236}">
                <a16:creationId xmlns:a16="http://schemas.microsoft.com/office/drawing/2014/main" id="{B569BFF6-B691-B4E5-E632-226E0620C4C0}"/>
              </a:ext>
            </a:extLst>
          </p:cNvPr>
          <p:cNvSpPr>
            <a:spLocks noGrp="1"/>
          </p:cNvSpPr>
          <p:nvPr>
            <p:ph idx="1"/>
          </p:nvPr>
        </p:nvSpPr>
        <p:spPr/>
        <p:txBody>
          <a:bodyPr/>
          <a:lstStyle/>
          <a:p>
            <a:r>
              <a:rPr lang="en-IN" dirty="0"/>
              <a:t>Data cleaning involves checking duplicates, finding blanks and replacing with appropriate values, in other cases dropping the row or column, and also checking the datatypes and making changes.</a:t>
            </a:r>
          </a:p>
          <a:p>
            <a:r>
              <a:rPr lang="en-IN" b="1" dirty="0"/>
              <a:t>Duplicates: </a:t>
            </a:r>
            <a:r>
              <a:rPr lang="en-IN" dirty="0"/>
              <a:t>The dataset is having 119390 rows and 32 columns among them there are no duplicates.</a:t>
            </a:r>
          </a:p>
          <a:p>
            <a:r>
              <a:rPr lang="en-IN" b="1" dirty="0"/>
              <a:t>Blanks and Replacing: </a:t>
            </a:r>
            <a:r>
              <a:rPr lang="en-IN" dirty="0"/>
              <a:t>There are 488 blanks in country column which are replaced by “OTHR”, agent is having blanks of 16340 replaced by most frequently occurred values.</a:t>
            </a:r>
          </a:p>
          <a:p>
            <a:r>
              <a:rPr lang="en-IN" b="1" dirty="0"/>
              <a:t>Inserting: </a:t>
            </a:r>
            <a:r>
              <a:rPr lang="en-IN" dirty="0"/>
              <a:t>Country table is inserted by “OTHR” , “Other”.</a:t>
            </a:r>
          </a:p>
          <a:p>
            <a:r>
              <a:rPr lang="en-IN" b="1" dirty="0"/>
              <a:t>Drop: </a:t>
            </a:r>
            <a:r>
              <a:rPr lang="en-IN" dirty="0"/>
              <a:t>Company column is having 112593 blank rows i.e. more than 75% of data is blank or null so dropping the column is appropriate and this column is no where used for the analysis.</a:t>
            </a:r>
          </a:p>
        </p:txBody>
      </p:sp>
    </p:spTree>
    <p:extLst>
      <p:ext uri="{BB962C8B-B14F-4D97-AF65-F5344CB8AC3E}">
        <p14:creationId xmlns:p14="http://schemas.microsoft.com/office/powerpoint/2010/main" val="1884769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54708-9527-7D9F-CFC4-E897F2F2A825}"/>
              </a:ext>
            </a:extLst>
          </p:cNvPr>
          <p:cNvSpPr>
            <a:spLocks noGrp="1"/>
          </p:cNvSpPr>
          <p:nvPr>
            <p:ph type="title"/>
          </p:nvPr>
        </p:nvSpPr>
        <p:spPr/>
        <p:txBody>
          <a:bodyPr/>
          <a:lstStyle/>
          <a:p>
            <a:r>
              <a:rPr lang="en-IN" dirty="0"/>
              <a:t>Data Cleaning </a:t>
            </a:r>
            <a:r>
              <a:rPr lang="en-IN" dirty="0" err="1"/>
              <a:t>Cont</a:t>
            </a:r>
            <a:r>
              <a:rPr lang="en-IN" dirty="0"/>
              <a:t>….</a:t>
            </a:r>
          </a:p>
        </p:txBody>
      </p:sp>
      <p:sp>
        <p:nvSpPr>
          <p:cNvPr id="3" name="Content Placeholder 2">
            <a:extLst>
              <a:ext uri="{FF2B5EF4-FFF2-40B4-BE49-F238E27FC236}">
                <a16:creationId xmlns:a16="http://schemas.microsoft.com/office/drawing/2014/main" id="{E7FCDA40-07A7-2652-C950-634DA00C1268}"/>
              </a:ext>
            </a:extLst>
          </p:cNvPr>
          <p:cNvSpPr>
            <a:spLocks noGrp="1"/>
          </p:cNvSpPr>
          <p:nvPr>
            <p:ph idx="1"/>
          </p:nvPr>
        </p:nvSpPr>
        <p:spPr/>
        <p:txBody>
          <a:bodyPr/>
          <a:lstStyle/>
          <a:p>
            <a:r>
              <a:rPr lang="en-IN" b="1" dirty="0"/>
              <a:t>Data Type: </a:t>
            </a:r>
            <a:r>
              <a:rPr lang="en-IN" dirty="0"/>
              <a:t>the column children is float datatype so change it to int type, </a:t>
            </a:r>
            <a:r>
              <a:rPr lang="en-IN" dirty="0" err="1"/>
              <a:t>adr</a:t>
            </a:r>
            <a:r>
              <a:rPr lang="en-IN" dirty="0"/>
              <a:t> column is also having float datatype change it to int type, and </a:t>
            </a:r>
            <a:r>
              <a:rPr lang="en-IN" dirty="0" err="1"/>
              <a:t>Reservation_date</a:t>
            </a:r>
            <a:r>
              <a:rPr lang="en-IN" dirty="0"/>
              <a:t> column is of text type change to date type.</a:t>
            </a:r>
            <a:endParaRPr lang="en-IN" b="1" dirty="0"/>
          </a:p>
        </p:txBody>
      </p:sp>
    </p:spTree>
    <p:extLst>
      <p:ext uri="{BB962C8B-B14F-4D97-AF65-F5344CB8AC3E}">
        <p14:creationId xmlns:p14="http://schemas.microsoft.com/office/powerpoint/2010/main" val="1676078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FA8EB-2CE8-5627-3DDF-73271ABAF216}"/>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1DB1B1C9-ABAD-AAD2-9E64-01BE56EE8A78}"/>
              </a:ext>
            </a:extLst>
          </p:cNvPr>
          <p:cNvSpPr>
            <a:spLocks noGrp="1"/>
          </p:cNvSpPr>
          <p:nvPr>
            <p:ph idx="1"/>
          </p:nvPr>
        </p:nvSpPr>
        <p:spPr>
          <a:xfrm>
            <a:off x="1097280" y="2066256"/>
            <a:ext cx="10058400" cy="3760891"/>
          </a:xfrm>
        </p:spPr>
        <p:txBody>
          <a:bodyPr>
            <a:noAutofit/>
          </a:bodyPr>
          <a:lstStyle/>
          <a:p>
            <a:r>
              <a:rPr lang="en-IN" b="0" i="0" dirty="0">
                <a:solidFill>
                  <a:schemeClr val="tx1"/>
                </a:solidFill>
                <a:effectLst/>
                <a:latin typeface="Söhne"/>
              </a:rPr>
              <a:t>Exploratory Data Analysis (EDA) for the provided problem statement involves a thorough examination of various aspects of the dataset to uncover insights and trends related to booking patterns, guest preferences, and cancellation factors. </a:t>
            </a:r>
          </a:p>
          <a:p>
            <a:r>
              <a:rPr lang="en-IN" dirty="0">
                <a:solidFill>
                  <a:schemeClr val="tx1"/>
                </a:solidFill>
              </a:rPr>
              <a:t>In this EDA session, we've addressed critical questions related to our dataset, aiming to extract insights crucial for informed decision-making and future development strategies. We've employed SQL queries as our primary analytical tool, with some queries providing direct solutions to EDA questions. However, in certain instances, the SQL outputs have been further refined using Excel, allowing us to gain deeper insights and identify patterns within the data. </a:t>
            </a:r>
          </a:p>
          <a:p>
            <a:r>
              <a:rPr lang="en-IN" dirty="0">
                <a:solidFill>
                  <a:schemeClr val="tx1"/>
                </a:solidFill>
              </a:rPr>
              <a:t>Additionally, the use of filters and pivot tables has been instrumental in visualizing the information, enhancing our understanding of the dataset, and enabling us to rectify any identified drawbacks efficiently. This comprehensive approach ensures that we harness the full potential of our data for strategic improvements and optimized operations.</a:t>
            </a:r>
          </a:p>
        </p:txBody>
      </p:sp>
    </p:spTree>
    <p:extLst>
      <p:ext uri="{BB962C8B-B14F-4D97-AF65-F5344CB8AC3E}">
        <p14:creationId xmlns:p14="http://schemas.microsoft.com/office/powerpoint/2010/main" val="3120498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16862-E55D-A881-EEA2-A1356378AA24}"/>
              </a:ext>
            </a:extLst>
          </p:cNvPr>
          <p:cNvSpPr>
            <a:spLocks noGrp="1"/>
          </p:cNvSpPr>
          <p:nvPr>
            <p:ph type="title"/>
          </p:nvPr>
        </p:nvSpPr>
        <p:spPr/>
        <p:txBody>
          <a:bodyPr/>
          <a:lstStyle/>
          <a:p>
            <a:r>
              <a:rPr lang="en-IN" dirty="0"/>
              <a:t>Exploratory Data Analysis </a:t>
            </a:r>
            <a:r>
              <a:rPr lang="en-IN" dirty="0" err="1"/>
              <a:t>Cont</a:t>
            </a:r>
            <a:r>
              <a:rPr lang="en-IN" dirty="0"/>
              <a:t>….</a:t>
            </a:r>
          </a:p>
        </p:txBody>
      </p:sp>
      <p:sp>
        <p:nvSpPr>
          <p:cNvPr id="3" name="Content Placeholder 2">
            <a:extLst>
              <a:ext uri="{FF2B5EF4-FFF2-40B4-BE49-F238E27FC236}">
                <a16:creationId xmlns:a16="http://schemas.microsoft.com/office/drawing/2014/main" id="{481DD840-A5C7-EA5C-07E6-D076ED292FBF}"/>
              </a:ext>
            </a:extLst>
          </p:cNvPr>
          <p:cNvSpPr>
            <a:spLocks noGrp="1"/>
          </p:cNvSpPr>
          <p:nvPr>
            <p:ph idx="1"/>
          </p:nvPr>
        </p:nvSpPr>
        <p:spPr>
          <a:xfrm>
            <a:off x="1097279" y="2108201"/>
            <a:ext cx="10300064" cy="814613"/>
          </a:xfrm>
        </p:spPr>
        <p:txBody>
          <a:bodyPr>
            <a:normAutofit/>
          </a:bodyPr>
          <a:lstStyle/>
          <a:p>
            <a:r>
              <a:rPr lang="en-IN" dirty="0"/>
              <a:t>Understand the distribution of arrival dates, including the most common arrival days and summary statistics for lead times. </a:t>
            </a:r>
          </a:p>
        </p:txBody>
      </p:sp>
      <p:pic>
        <p:nvPicPr>
          <p:cNvPr id="5" name="Picture 4">
            <a:extLst>
              <a:ext uri="{FF2B5EF4-FFF2-40B4-BE49-F238E27FC236}">
                <a16:creationId xmlns:a16="http://schemas.microsoft.com/office/drawing/2014/main" id="{2C663694-8760-769B-AEC0-BD98DFA46A1F}"/>
              </a:ext>
            </a:extLst>
          </p:cNvPr>
          <p:cNvPicPr>
            <a:picLocks noChangeAspect="1"/>
          </p:cNvPicPr>
          <p:nvPr/>
        </p:nvPicPr>
        <p:blipFill>
          <a:blip r:embed="rId2"/>
          <a:stretch>
            <a:fillRect/>
          </a:stretch>
        </p:blipFill>
        <p:spPr>
          <a:xfrm>
            <a:off x="1097279" y="2922814"/>
            <a:ext cx="3863675" cy="1501270"/>
          </a:xfrm>
          <a:prstGeom prst="rect">
            <a:avLst/>
          </a:prstGeom>
        </p:spPr>
      </p:pic>
      <p:pic>
        <p:nvPicPr>
          <p:cNvPr id="7" name="Picture 6">
            <a:extLst>
              <a:ext uri="{FF2B5EF4-FFF2-40B4-BE49-F238E27FC236}">
                <a16:creationId xmlns:a16="http://schemas.microsoft.com/office/drawing/2014/main" id="{21C3FFF4-34A5-FEDF-A88D-55A3EF57C47E}"/>
              </a:ext>
            </a:extLst>
          </p:cNvPr>
          <p:cNvPicPr>
            <a:picLocks noChangeAspect="1"/>
          </p:cNvPicPr>
          <p:nvPr/>
        </p:nvPicPr>
        <p:blipFill>
          <a:blip r:embed="rId3"/>
          <a:stretch>
            <a:fillRect/>
          </a:stretch>
        </p:blipFill>
        <p:spPr>
          <a:xfrm>
            <a:off x="6649674" y="2649909"/>
            <a:ext cx="3725050" cy="1774176"/>
          </a:xfrm>
          <a:prstGeom prst="rect">
            <a:avLst/>
          </a:prstGeom>
        </p:spPr>
      </p:pic>
      <p:sp>
        <p:nvSpPr>
          <p:cNvPr id="8" name="Arrow: Right 7">
            <a:extLst>
              <a:ext uri="{FF2B5EF4-FFF2-40B4-BE49-F238E27FC236}">
                <a16:creationId xmlns:a16="http://schemas.microsoft.com/office/drawing/2014/main" id="{BE78407B-51E2-646C-110A-ED249AF5C940}"/>
              </a:ext>
            </a:extLst>
          </p:cNvPr>
          <p:cNvSpPr/>
          <p:nvPr/>
        </p:nvSpPr>
        <p:spPr>
          <a:xfrm>
            <a:off x="5131266" y="3257025"/>
            <a:ext cx="822121" cy="343949"/>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1CFDA7DD-6785-C2E4-71A6-24F79206E230}"/>
              </a:ext>
            </a:extLst>
          </p:cNvPr>
          <p:cNvPicPr>
            <a:picLocks noChangeAspect="1"/>
          </p:cNvPicPr>
          <p:nvPr/>
        </p:nvPicPr>
        <p:blipFill>
          <a:blip r:embed="rId4"/>
          <a:stretch>
            <a:fillRect/>
          </a:stretch>
        </p:blipFill>
        <p:spPr>
          <a:xfrm>
            <a:off x="6649674" y="4752563"/>
            <a:ext cx="3772227" cy="1044030"/>
          </a:xfrm>
          <a:prstGeom prst="rect">
            <a:avLst/>
          </a:prstGeom>
        </p:spPr>
      </p:pic>
      <p:sp>
        <p:nvSpPr>
          <p:cNvPr id="13" name="Arrow: Left 12">
            <a:extLst>
              <a:ext uri="{FF2B5EF4-FFF2-40B4-BE49-F238E27FC236}">
                <a16:creationId xmlns:a16="http://schemas.microsoft.com/office/drawing/2014/main" id="{7B2781CD-6991-E591-A681-94209DFBEDE1}"/>
              </a:ext>
            </a:extLst>
          </p:cNvPr>
          <p:cNvSpPr/>
          <p:nvPr/>
        </p:nvSpPr>
        <p:spPr>
          <a:xfrm>
            <a:off x="5131266" y="5176007"/>
            <a:ext cx="822121" cy="402672"/>
          </a:xfrm>
          <a:prstGeom prst="lef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28A7841F-5B8F-0735-9F28-C4273646D62F}"/>
              </a:ext>
            </a:extLst>
          </p:cNvPr>
          <p:cNvPicPr>
            <a:picLocks noChangeAspect="1"/>
          </p:cNvPicPr>
          <p:nvPr/>
        </p:nvPicPr>
        <p:blipFill>
          <a:blip r:embed="rId5"/>
          <a:stretch>
            <a:fillRect/>
          </a:stretch>
        </p:blipFill>
        <p:spPr>
          <a:xfrm>
            <a:off x="988555" y="4793565"/>
            <a:ext cx="3446424" cy="1044030"/>
          </a:xfrm>
          <a:prstGeom prst="rect">
            <a:avLst/>
          </a:prstGeom>
        </p:spPr>
      </p:pic>
    </p:spTree>
    <p:extLst>
      <p:ext uri="{BB962C8B-B14F-4D97-AF65-F5344CB8AC3E}">
        <p14:creationId xmlns:p14="http://schemas.microsoft.com/office/powerpoint/2010/main" val="572605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1A26A-CAFA-FE98-2201-4242490AD356}"/>
              </a:ext>
            </a:extLst>
          </p:cNvPr>
          <p:cNvSpPr>
            <a:spLocks noGrp="1"/>
          </p:cNvSpPr>
          <p:nvPr>
            <p:ph type="title"/>
          </p:nvPr>
        </p:nvSpPr>
        <p:spPr/>
        <p:txBody>
          <a:bodyPr/>
          <a:lstStyle/>
          <a:p>
            <a:r>
              <a:rPr lang="en-IN" dirty="0"/>
              <a:t>Exploratory Data Analysis </a:t>
            </a:r>
            <a:r>
              <a:rPr lang="en-IN" dirty="0" err="1"/>
              <a:t>Cont</a:t>
            </a:r>
            <a:r>
              <a:rPr lang="en-IN" dirty="0"/>
              <a:t>….</a:t>
            </a:r>
          </a:p>
        </p:txBody>
      </p:sp>
      <p:sp>
        <p:nvSpPr>
          <p:cNvPr id="3" name="Content Placeholder 2">
            <a:extLst>
              <a:ext uri="{FF2B5EF4-FFF2-40B4-BE49-F238E27FC236}">
                <a16:creationId xmlns:a16="http://schemas.microsoft.com/office/drawing/2014/main" id="{B6BDEBC0-BAC6-DAD3-00DF-744E65569E64}"/>
              </a:ext>
            </a:extLst>
          </p:cNvPr>
          <p:cNvSpPr>
            <a:spLocks noGrp="1"/>
          </p:cNvSpPr>
          <p:nvPr>
            <p:ph idx="1"/>
          </p:nvPr>
        </p:nvSpPr>
        <p:spPr/>
        <p:txBody>
          <a:bodyPr/>
          <a:lstStyle/>
          <a:p>
            <a:r>
              <a:rPr lang="en-IN" dirty="0"/>
              <a:t>Median</a:t>
            </a:r>
          </a:p>
        </p:txBody>
      </p:sp>
      <p:pic>
        <p:nvPicPr>
          <p:cNvPr id="5" name="Picture 4">
            <a:extLst>
              <a:ext uri="{FF2B5EF4-FFF2-40B4-BE49-F238E27FC236}">
                <a16:creationId xmlns:a16="http://schemas.microsoft.com/office/drawing/2014/main" id="{E23FF1AD-2EC1-8DEB-FFEE-CE2F66FCC8D9}"/>
              </a:ext>
            </a:extLst>
          </p:cNvPr>
          <p:cNvPicPr>
            <a:picLocks noChangeAspect="1"/>
          </p:cNvPicPr>
          <p:nvPr/>
        </p:nvPicPr>
        <p:blipFill>
          <a:blip r:embed="rId2"/>
          <a:stretch>
            <a:fillRect/>
          </a:stretch>
        </p:blipFill>
        <p:spPr>
          <a:xfrm>
            <a:off x="1424535" y="2628358"/>
            <a:ext cx="4671465" cy="2720576"/>
          </a:xfrm>
          <a:prstGeom prst="rect">
            <a:avLst/>
          </a:prstGeom>
        </p:spPr>
      </p:pic>
      <p:sp>
        <p:nvSpPr>
          <p:cNvPr id="6" name="Arrow: Right 5">
            <a:extLst>
              <a:ext uri="{FF2B5EF4-FFF2-40B4-BE49-F238E27FC236}">
                <a16:creationId xmlns:a16="http://schemas.microsoft.com/office/drawing/2014/main" id="{F566565D-A60E-D697-BC32-9B467D67713E}"/>
              </a:ext>
            </a:extLst>
          </p:cNvPr>
          <p:cNvSpPr/>
          <p:nvPr/>
        </p:nvSpPr>
        <p:spPr>
          <a:xfrm>
            <a:off x="6230224" y="3644697"/>
            <a:ext cx="822121" cy="343949"/>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40253CE-E072-3532-F73F-2DC66F70994A}"/>
              </a:ext>
            </a:extLst>
          </p:cNvPr>
          <p:cNvPicPr>
            <a:picLocks noChangeAspect="1"/>
          </p:cNvPicPr>
          <p:nvPr/>
        </p:nvPicPr>
        <p:blipFill>
          <a:blip r:embed="rId3"/>
          <a:stretch>
            <a:fillRect/>
          </a:stretch>
        </p:blipFill>
        <p:spPr>
          <a:xfrm>
            <a:off x="7408418" y="2844017"/>
            <a:ext cx="4561163" cy="1313915"/>
          </a:xfrm>
          <a:prstGeom prst="rect">
            <a:avLst/>
          </a:prstGeom>
        </p:spPr>
      </p:pic>
    </p:spTree>
    <p:extLst>
      <p:ext uri="{BB962C8B-B14F-4D97-AF65-F5344CB8AC3E}">
        <p14:creationId xmlns:p14="http://schemas.microsoft.com/office/powerpoint/2010/main" val="3680668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5F735-76DF-96C7-0775-1E72DFD79525}"/>
              </a:ext>
            </a:extLst>
          </p:cNvPr>
          <p:cNvSpPr>
            <a:spLocks noGrp="1"/>
          </p:cNvSpPr>
          <p:nvPr>
            <p:ph type="title"/>
          </p:nvPr>
        </p:nvSpPr>
        <p:spPr/>
        <p:txBody>
          <a:bodyPr/>
          <a:lstStyle/>
          <a:p>
            <a:r>
              <a:rPr lang="en-IN" dirty="0"/>
              <a:t>Exploratory Data Analysis </a:t>
            </a:r>
            <a:r>
              <a:rPr lang="en-IN" dirty="0" err="1"/>
              <a:t>Cont</a:t>
            </a:r>
            <a:r>
              <a:rPr lang="en-IN" dirty="0"/>
              <a:t>….</a:t>
            </a:r>
          </a:p>
        </p:txBody>
      </p:sp>
      <p:sp>
        <p:nvSpPr>
          <p:cNvPr id="3" name="Content Placeholder 2">
            <a:extLst>
              <a:ext uri="{FF2B5EF4-FFF2-40B4-BE49-F238E27FC236}">
                <a16:creationId xmlns:a16="http://schemas.microsoft.com/office/drawing/2014/main" id="{92220241-A140-9EC5-7E0B-A5D58C97911E}"/>
              </a:ext>
            </a:extLst>
          </p:cNvPr>
          <p:cNvSpPr>
            <a:spLocks noGrp="1"/>
          </p:cNvSpPr>
          <p:nvPr>
            <p:ph idx="1"/>
          </p:nvPr>
        </p:nvSpPr>
        <p:spPr/>
        <p:txBody>
          <a:bodyPr/>
          <a:lstStyle/>
          <a:p>
            <a:r>
              <a:rPr lang="en-IN" dirty="0"/>
              <a:t>Analyse Average Daily Rates (ADR) by meal plan type to identify variations in pricing. </a:t>
            </a:r>
          </a:p>
          <a:p>
            <a:endParaRPr lang="en-IN" dirty="0"/>
          </a:p>
          <a:p>
            <a:endParaRPr lang="en-IN" dirty="0"/>
          </a:p>
          <a:p>
            <a:endParaRPr lang="en-IN" dirty="0"/>
          </a:p>
          <a:p>
            <a:endParaRPr lang="en-IN" dirty="0"/>
          </a:p>
          <a:p>
            <a:r>
              <a:rPr lang="en-IN" dirty="0"/>
              <a:t>These is no data for pricing of different meals to analyse the pricing variations.</a:t>
            </a:r>
          </a:p>
        </p:txBody>
      </p:sp>
      <p:pic>
        <p:nvPicPr>
          <p:cNvPr id="5" name="Picture 4">
            <a:extLst>
              <a:ext uri="{FF2B5EF4-FFF2-40B4-BE49-F238E27FC236}">
                <a16:creationId xmlns:a16="http://schemas.microsoft.com/office/drawing/2014/main" id="{4AC2A04A-DB78-803F-B2C3-691C664D557A}"/>
              </a:ext>
            </a:extLst>
          </p:cNvPr>
          <p:cNvPicPr>
            <a:picLocks noChangeAspect="1"/>
          </p:cNvPicPr>
          <p:nvPr/>
        </p:nvPicPr>
        <p:blipFill>
          <a:blip r:embed="rId2"/>
          <a:stretch>
            <a:fillRect/>
          </a:stretch>
        </p:blipFill>
        <p:spPr>
          <a:xfrm>
            <a:off x="1476082" y="2708375"/>
            <a:ext cx="2629128" cy="1280271"/>
          </a:xfrm>
          <a:prstGeom prst="rect">
            <a:avLst/>
          </a:prstGeom>
        </p:spPr>
      </p:pic>
      <p:pic>
        <p:nvPicPr>
          <p:cNvPr id="7" name="Picture 6">
            <a:extLst>
              <a:ext uri="{FF2B5EF4-FFF2-40B4-BE49-F238E27FC236}">
                <a16:creationId xmlns:a16="http://schemas.microsoft.com/office/drawing/2014/main" id="{854AE31A-400F-5683-669A-4076BEEE13F0}"/>
              </a:ext>
            </a:extLst>
          </p:cNvPr>
          <p:cNvPicPr>
            <a:picLocks noChangeAspect="1"/>
          </p:cNvPicPr>
          <p:nvPr/>
        </p:nvPicPr>
        <p:blipFill>
          <a:blip r:embed="rId3"/>
          <a:stretch>
            <a:fillRect/>
          </a:stretch>
        </p:blipFill>
        <p:spPr>
          <a:xfrm>
            <a:off x="8086791" y="2560293"/>
            <a:ext cx="2840001" cy="1737413"/>
          </a:xfrm>
          <a:prstGeom prst="rect">
            <a:avLst/>
          </a:prstGeom>
        </p:spPr>
      </p:pic>
      <p:sp>
        <p:nvSpPr>
          <p:cNvPr id="8" name="Arrow: Right 7">
            <a:extLst>
              <a:ext uri="{FF2B5EF4-FFF2-40B4-BE49-F238E27FC236}">
                <a16:creationId xmlns:a16="http://schemas.microsoft.com/office/drawing/2014/main" id="{5B926CB0-72E2-90F1-3422-DC222D5EAD93}"/>
              </a:ext>
            </a:extLst>
          </p:cNvPr>
          <p:cNvSpPr/>
          <p:nvPr/>
        </p:nvSpPr>
        <p:spPr>
          <a:xfrm>
            <a:off x="5684939" y="3257024"/>
            <a:ext cx="822121" cy="343949"/>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86851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6B39B-49A9-59A2-1F56-D49ECE023AB2}"/>
              </a:ext>
            </a:extLst>
          </p:cNvPr>
          <p:cNvSpPr>
            <a:spLocks noGrp="1"/>
          </p:cNvSpPr>
          <p:nvPr>
            <p:ph type="title"/>
          </p:nvPr>
        </p:nvSpPr>
        <p:spPr/>
        <p:txBody>
          <a:bodyPr/>
          <a:lstStyle/>
          <a:p>
            <a:r>
              <a:rPr lang="en-IN" dirty="0"/>
              <a:t>Exploratory Data Analysis </a:t>
            </a:r>
            <a:r>
              <a:rPr lang="en-IN" dirty="0" err="1"/>
              <a:t>Cont</a:t>
            </a:r>
            <a:r>
              <a:rPr lang="en-IN" dirty="0"/>
              <a:t>….</a:t>
            </a:r>
          </a:p>
        </p:txBody>
      </p:sp>
      <p:sp>
        <p:nvSpPr>
          <p:cNvPr id="3" name="Content Placeholder 2">
            <a:extLst>
              <a:ext uri="{FF2B5EF4-FFF2-40B4-BE49-F238E27FC236}">
                <a16:creationId xmlns:a16="http://schemas.microsoft.com/office/drawing/2014/main" id="{C549EBD0-A512-81C6-7CE2-C7FDF55AE58E}"/>
              </a:ext>
            </a:extLst>
          </p:cNvPr>
          <p:cNvSpPr>
            <a:spLocks noGrp="1"/>
          </p:cNvSpPr>
          <p:nvPr>
            <p:ph idx="1"/>
          </p:nvPr>
        </p:nvSpPr>
        <p:spPr/>
        <p:txBody>
          <a:bodyPr/>
          <a:lstStyle/>
          <a:p>
            <a:r>
              <a:rPr lang="en-IN" dirty="0"/>
              <a:t>Examine whether guests who make multiple bookings have consistent room type preferences or if their preferences change over time. </a:t>
            </a:r>
          </a:p>
          <a:p>
            <a:endParaRPr lang="en-IN" dirty="0"/>
          </a:p>
        </p:txBody>
      </p:sp>
      <p:pic>
        <p:nvPicPr>
          <p:cNvPr id="5" name="Picture 4">
            <a:extLst>
              <a:ext uri="{FF2B5EF4-FFF2-40B4-BE49-F238E27FC236}">
                <a16:creationId xmlns:a16="http://schemas.microsoft.com/office/drawing/2014/main" id="{5D66BF89-03A9-C3F7-88F4-5F670FDF59AD}"/>
              </a:ext>
            </a:extLst>
          </p:cNvPr>
          <p:cNvPicPr>
            <a:picLocks noChangeAspect="1"/>
          </p:cNvPicPr>
          <p:nvPr/>
        </p:nvPicPr>
        <p:blipFill>
          <a:blip r:embed="rId2"/>
          <a:stretch>
            <a:fillRect/>
          </a:stretch>
        </p:blipFill>
        <p:spPr>
          <a:xfrm>
            <a:off x="1376744" y="2981874"/>
            <a:ext cx="3901778" cy="1447925"/>
          </a:xfrm>
          <a:prstGeom prst="rect">
            <a:avLst/>
          </a:prstGeom>
        </p:spPr>
      </p:pic>
      <p:pic>
        <p:nvPicPr>
          <p:cNvPr id="7" name="Picture 6">
            <a:extLst>
              <a:ext uri="{FF2B5EF4-FFF2-40B4-BE49-F238E27FC236}">
                <a16:creationId xmlns:a16="http://schemas.microsoft.com/office/drawing/2014/main" id="{76BA6892-4C71-DDE5-DD34-C10B7A070EA0}"/>
              </a:ext>
            </a:extLst>
          </p:cNvPr>
          <p:cNvPicPr>
            <a:picLocks noChangeAspect="1"/>
          </p:cNvPicPr>
          <p:nvPr/>
        </p:nvPicPr>
        <p:blipFill>
          <a:blip r:embed="rId3"/>
          <a:stretch>
            <a:fillRect/>
          </a:stretch>
        </p:blipFill>
        <p:spPr>
          <a:xfrm>
            <a:off x="8138601" y="2981874"/>
            <a:ext cx="2743438" cy="1447925"/>
          </a:xfrm>
          <a:prstGeom prst="rect">
            <a:avLst/>
          </a:prstGeom>
        </p:spPr>
      </p:pic>
      <p:pic>
        <p:nvPicPr>
          <p:cNvPr id="13" name="Picture 12">
            <a:extLst>
              <a:ext uri="{FF2B5EF4-FFF2-40B4-BE49-F238E27FC236}">
                <a16:creationId xmlns:a16="http://schemas.microsoft.com/office/drawing/2014/main" id="{49F1C643-F49D-CB70-85BB-CC5C0353C85B}"/>
              </a:ext>
            </a:extLst>
          </p:cNvPr>
          <p:cNvPicPr>
            <a:picLocks noChangeAspect="1"/>
          </p:cNvPicPr>
          <p:nvPr/>
        </p:nvPicPr>
        <p:blipFill>
          <a:blip r:embed="rId4"/>
          <a:stretch>
            <a:fillRect/>
          </a:stretch>
        </p:blipFill>
        <p:spPr>
          <a:xfrm>
            <a:off x="7422259" y="4318794"/>
            <a:ext cx="4176122" cy="1661304"/>
          </a:xfrm>
          <a:prstGeom prst="rect">
            <a:avLst/>
          </a:prstGeom>
        </p:spPr>
      </p:pic>
      <p:pic>
        <p:nvPicPr>
          <p:cNvPr id="15" name="Picture 14">
            <a:extLst>
              <a:ext uri="{FF2B5EF4-FFF2-40B4-BE49-F238E27FC236}">
                <a16:creationId xmlns:a16="http://schemas.microsoft.com/office/drawing/2014/main" id="{BD3BAAC9-4D96-AC32-0513-F3F1BD7B80E2}"/>
              </a:ext>
            </a:extLst>
          </p:cNvPr>
          <p:cNvPicPr>
            <a:picLocks noChangeAspect="1"/>
          </p:cNvPicPr>
          <p:nvPr/>
        </p:nvPicPr>
        <p:blipFill>
          <a:blip r:embed="rId5"/>
          <a:stretch>
            <a:fillRect/>
          </a:stretch>
        </p:blipFill>
        <p:spPr>
          <a:xfrm>
            <a:off x="1203273" y="4429799"/>
            <a:ext cx="3566469" cy="1361395"/>
          </a:xfrm>
          <a:prstGeom prst="rect">
            <a:avLst/>
          </a:prstGeom>
        </p:spPr>
      </p:pic>
      <p:sp>
        <p:nvSpPr>
          <p:cNvPr id="16" name="Arrow: Right 15">
            <a:extLst>
              <a:ext uri="{FF2B5EF4-FFF2-40B4-BE49-F238E27FC236}">
                <a16:creationId xmlns:a16="http://schemas.microsoft.com/office/drawing/2014/main" id="{32773EB8-151F-B17A-B3AB-8BE93AA0BB8A}"/>
              </a:ext>
            </a:extLst>
          </p:cNvPr>
          <p:cNvSpPr/>
          <p:nvPr/>
        </p:nvSpPr>
        <p:spPr>
          <a:xfrm>
            <a:off x="5715419" y="3533861"/>
            <a:ext cx="822121" cy="343949"/>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7" name="Arrow: Left 16">
            <a:extLst>
              <a:ext uri="{FF2B5EF4-FFF2-40B4-BE49-F238E27FC236}">
                <a16:creationId xmlns:a16="http://schemas.microsoft.com/office/drawing/2014/main" id="{4D9F8833-5C64-5CBE-16FE-0D845CCEBE7C}"/>
              </a:ext>
            </a:extLst>
          </p:cNvPr>
          <p:cNvSpPr/>
          <p:nvPr/>
        </p:nvSpPr>
        <p:spPr>
          <a:xfrm>
            <a:off x="5684939" y="4746774"/>
            <a:ext cx="822121" cy="402672"/>
          </a:xfrm>
          <a:prstGeom prst="lef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80746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7A29-56E0-6582-7A4B-F5E18D19C620}"/>
              </a:ext>
            </a:extLst>
          </p:cNvPr>
          <p:cNvSpPr>
            <a:spLocks noGrp="1"/>
          </p:cNvSpPr>
          <p:nvPr>
            <p:ph type="title"/>
          </p:nvPr>
        </p:nvSpPr>
        <p:spPr/>
        <p:txBody>
          <a:bodyPr/>
          <a:lstStyle/>
          <a:p>
            <a:r>
              <a:rPr lang="en-IN" dirty="0"/>
              <a:t>Exploratory Data Analysis </a:t>
            </a:r>
            <a:r>
              <a:rPr lang="en-IN" dirty="0" err="1"/>
              <a:t>Cont</a:t>
            </a:r>
            <a:r>
              <a:rPr lang="en-IN" dirty="0"/>
              <a:t>….</a:t>
            </a:r>
          </a:p>
        </p:txBody>
      </p:sp>
      <p:sp>
        <p:nvSpPr>
          <p:cNvPr id="3" name="Content Placeholder 2">
            <a:extLst>
              <a:ext uri="{FF2B5EF4-FFF2-40B4-BE49-F238E27FC236}">
                <a16:creationId xmlns:a16="http://schemas.microsoft.com/office/drawing/2014/main" id="{4E400B25-F5DA-324F-FC52-C87155B89FBC}"/>
              </a:ext>
            </a:extLst>
          </p:cNvPr>
          <p:cNvSpPr>
            <a:spLocks noGrp="1"/>
          </p:cNvSpPr>
          <p:nvPr>
            <p:ph idx="1"/>
          </p:nvPr>
        </p:nvSpPr>
        <p:spPr/>
        <p:txBody>
          <a:bodyPr/>
          <a:lstStyle/>
          <a:p>
            <a:r>
              <a:rPr lang="en-IN" dirty="0"/>
              <a:t>.Understand the distribution of reservation statuses and calculate summary statistics for reservation status dates. </a:t>
            </a:r>
          </a:p>
          <a:p>
            <a:endParaRPr lang="en-IN" dirty="0"/>
          </a:p>
        </p:txBody>
      </p:sp>
      <p:pic>
        <p:nvPicPr>
          <p:cNvPr id="5" name="Picture 4">
            <a:extLst>
              <a:ext uri="{FF2B5EF4-FFF2-40B4-BE49-F238E27FC236}">
                <a16:creationId xmlns:a16="http://schemas.microsoft.com/office/drawing/2014/main" id="{B6D03E69-DB39-6864-7E49-57B793BFC762}"/>
              </a:ext>
            </a:extLst>
          </p:cNvPr>
          <p:cNvPicPr>
            <a:picLocks noChangeAspect="1"/>
          </p:cNvPicPr>
          <p:nvPr/>
        </p:nvPicPr>
        <p:blipFill>
          <a:blip r:embed="rId2"/>
          <a:stretch>
            <a:fillRect/>
          </a:stretch>
        </p:blipFill>
        <p:spPr>
          <a:xfrm>
            <a:off x="1097281" y="2854641"/>
            <a:ext cx="3713470" cy="1954458"/>
          </a:xfrm>
          <a:prstGeom prst="rect">
            <a:avLst/>
          </a:prstGeom>
        </p:spPr>
      </p:pic>
      <p:pic>
        <p:nvPicPr>
          <p:cNvPr id="7" name="Picture 6">
            <a:extLst>
              <a:ext uri="{FF2B5EF4-FFF2-40B4-BE49-F238E27FC236}">
                <a16:creationId xmlns:a16="http://schemas.microsoft.com/office/drawing/2014/main" id="{AD587DF7-C8F3-22CB-427D-5CB5D5BD5681}"/>
              </a:ext>
            </a:extLst>
          </p:cNvPr>
          <p:cNvPicPr>
            <a:picLocks noChangeAspect="1"/>
          </p:cNvPicPr>
          <p:nvPr/>
        </p:nvPicPr>
        <p:blipFill>
          <a:blip r:embed="rId3"/>
          <a:stretch>
            <a:fillRect/>
          </a:stretch>
        </p:blipFill>
        <p:spPr>
          <a:xfrm>
            <a:off x="7711700" y="2563277"/>
            <a:ext cx="3001041" cy="2119987"/>
          </a:xfrm>
          <a:prstGeom prst="rect">
            <a:avLst/>
          </a:prstGeom>
        </p:spPr>
      </p:pic>
      <p:pic>
        <p:nvPicPr>
          <p:cNvPr id="9" name="Picture 8">
            <a:extLst>
              <a:ext uri="{FF2B5EF4-FFF2-40B4-BE49-F238E27FC236}">
                <a16:creationId xmlns:a16="http://schemas.microsoft.com/office/drawing/2014/main" id="{BFF39EED-24C6-79F4-B7AC-D9885DE8770C}"/>
              </a:ext>
            </a:extLst>
          </p:cNvPr>
          <p:cNvPicPr>
            <a:picLocks noChangeAspect="1"/>
          </p:cNvPicPr>
          <p:nvPr/>
        </p:nvPicPr>
        <p:blipFill>
          <a:blip r:embed="rId4"/>
          <a:stretch>
            <a:fillRect/>
          </a:stretch>
        </p:blipFill>
        <p:spPr>
          <a:xfrm>
            <a:off x="6819529" y="4556175"/>
            <a:ext cx="4275190" cy="1767993"/>
          </a:xfrm>
          <a:prstGeom prst="rect">
            <a:avLst/>
          </a:prstGeom>
        </p:spPr>
      </p:pic>
      <p:pic>
        <p:nvPicPr>
          <p:cNvPr id="11" name="Picture 10">
            <a:extLst>
              <a:ext uri="{FF2B5EF4-FFF2-40B4-BE49-F238E27FC236}">
                <a16:creationId xmlns:a16="http://schemas.microsoft.com/office/drawing/2014/main" id="{C8BD213F-FD29-7AA9-15E5-F8630BCB43F9}"/>
              </a:ext>
            </a:extLst>
          </p:cNvPr>
          <p:cNvPicPr>
            <a:picLocks noChangeAspect="1"/>
          </p:cNvPicPr>
          <p:nvPr/>
        </p:nvPicPr>
        <p:blipFill>
          <a:blip r:embed="rId5"/>
          <a:stretch>
            <a:fillRect/>
          </a:stretch>
        </p:blipFill>
        <p:spPr>
          <a:xfrm>
            <a:off x="1196781" y="4834978"/>
            <a:ext cx="2653766" cy="1441122"/>
          </a:xfrm>
          <a:prstGeom prst="rect">
            <a:avLst/>
          </a:prstGeom>
        </p:spPr>
      </p:pic>
      <p:sp>
        <p:nvSpPr>
          <p:cNvPr id="12" name="Arrow: Right 11">
            <a:extLst>
              <a:ext uri="{FF2B5EF4-FFF2-40B4-BE49-F238E27FC236}">
                <a16:creationId xmlns:a16="http://schemas.microsoft.com/office/drawing/2014/main" id="{3963D8C0-928B-8140-C6AA-0A77A0873BF6}"/>
              </a:ext>
            </a:extLst>
          </p:cNvPr>
          <p:cNvSpPr/>
          <p:nvPr/>
        </p:nvSpPr>
        <p:spPr>
          <a:xfrm>
            <a:off x="5028044" y="3642918"/>
            <a:ext cx="822121" cy="343949"/>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3" name="Arrow: Left 12">
            <a:extLst>
              <a:ext uri="{FF2B5EF4-FFF2-40B4-BE49-F238E27FC236}">
                <a16:creationId xmlns:a16="http://schemas.microsoft.com/office/drawing/2014/main" id="{CBFBDFDE-ACD4-FA9C-9684-6C6B97406DA1}"/>
              </a:ext>
            </a:extLst>
          </p:cNvPr>
          <p:cNvSpPr/>
          <p:nvPr/>
        </p:nvSpPr>
        <p:spPr>
          <a:xfrm>
            <a:off x="5028043" y="5238835"/>
            <a:ext cx="822121" cy="402672"/>
          </a:xfrm>
          <a:prstGeom prst="lef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96723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FC657-86A0-6278-6699-DB6F13BEBB04}"/>
              </a:ext>
            </a:extLst>
          </p:cNvPr>
          <p:cNvSpPr>
            <a:spLocks noGrp="1"/>
          </p:cNvSpPr>
          <p:nvPr>
            <p:ph type="title"/>
          </p:nvPr>
        </p:nvSpPr>
        <p:spPr/>
        <p:txBody>
          <a:bodyPr/>
          <a:lstStyle/>
          <a:p>
            <a:r>
              <a:rPr lang="en-IN" dirty="0"/>
              <a:t>Exploratory Data Analysis </a:t>
            </a:r>
            <a:r>
              <a:rPr lang="en-IN" dirty="0" err="1"/>
              <a:t>Cont</a:t>
            </a:r>
            <a:r>
              <a:rPr lang="en-IN" dirty="0"/>
              <a:t>….</a:t>
            </a:r>
          </a:p>
        </p:txBody>
      </p:sp>
      <p:pic>
        <p:nvPicPr>
          <p:cNvPr id="5" name="Content Placeholder 4">
            <a:extLst>
              <a:ext uri="{FF2B5EF4-FFF2-40B4-BE49-F238E27FC236}">
                <a16:creationId xmlns:a16="http://schemas.microsoft.com/office/drawing/2014/main" id="{7168954C-BB88-4BE0-D78A-FD77798D423D}"/>
              </a:ext>
            </a:extLst>
          </p:cNvPr>
          <p:cNvPicPr>
            <a:picLocks noGrp="1" noChangeAspect="1"/>
          </p:cNvPicPr>
          <p:nvPr>
            <p:ph idx="1"/>
          </p:nvPr>
        </p:nvPicPr>
        <p:blipFill>
          <a:blip r:embed="rId2"/>
          <a:stretch>
            <a:fillRect/>
          </a:stretch>
        </p:blipFill>
        <p:spPr>
          <a:xfrm>
            <a:off x="1097281" y="2648926"/>
            <a:ext cx="4998720" cy="3584094"/>
          </a:xfrm>
        </p:spPr>
      </p:pic>
      <p:sp>
        <p:nvSpPr>
          <p:cNvPr id="7" name="TextBox 6">
            <a:extLst>
              <a:ext uri="{FF2B5EF4-FFF2-40B4-BE49-F238E27FC236}">
                <a16:creationId xmlns:a16="http://schemas.microsoft.com/office/drawing/2014/main" id="{B3C9A7FF-BD49-3819-2D62-821DA71D0419}"/>
              </a:ext>
            </a:extLst>
          </p:cNvPr>
          <p:cNvSpPr txBox="1"/>
          <p:nvPr/>
        </p:nvSpPr>
        <p:spPr>
          <a:xfrm>
            <a:off x="1097280" y="2069545"/>
            <a:ext cx="10236248" cy="646331"/>
          </a:xfrm>
          <a:prstGeom prst="rect">
            <a:avLst/>
          </a:prstGeom>
          <a:noFill/>
        </p:spPr>
        <p:txBody>
          <a:bodyPr wrap="square">
            <a:spAutoFit/>
          </a:bodyPr>
          <a:lstStyle/>
          <a:p>
            <a:r>
              <a:rPr lang="en-IN" dirty="0"/>
              <a:t>Compare the distribution of meal plans among different customer types (e.g., Transient, Group) to identify preferences. </a:t>
            </a:r>
          </a:p>
        </p:txBody>
      </p:sp>
      <p:pic>
        <p:nvPicPr>
          <p:cNvPr id="9" name="Picture 8">
            <a:extLst>
              <a:ext uri="{FF2B5EF4-FFF2-40B4-BE49-F238E27FC236}">
                <a16:creationId xmlns:a16="http://schemas.microsoft.com/office/drawing/2014/main" id="{846CF989-33D1-59E0-4BAA-CFE9DA71F0DB}"/>
              </a:ext>
            </a:extLst>
          </p:cNvPr>
          <p:cNvPicPr>
            <a:picLocks noChangeAspect="1"/>
          </p:cNvPicPr>
          <p:nvPr/>
        </p:nvPicPr>
        <p:blipFill>
          <a:blip r:embed="rId3"/>
          <a:stretch>
            <a:fillRect/>
          </a:stretch>
        </p:blipFill>
        <p:spPr>
          <a:xfrm>
            <a:off x="7264866" y="2648925"/>
            <a:ext cx="4068662" cy="3391147"/>
          </a:xfrm>
          <a:prstGeom prst="rect">
            <a:avLst/>
          </a:prstGeom>
        </p:spPr>
      </p:pic>
      <p:pic>
        <p:nvPicPr>
          <p:cNvPr id="10" name="Content Placeholder 4">
            <a:extLst>
              <a:ext uri="{FF2B5EF4-FFF2-40B4-BE49-F238E27FC236}">
                <a16:creationId xmlns:a16="http://schemas.microsoft.com/office/drawing/2014/main" id="{5BFE11CC-B607-14F4-353A-B5D27214AE18}"/>
              </a:ext>
            </a:extLst>
          </p:cNvPr>
          <p:cNvPicPr>
            <a:picLocks noChangeAspect="1"/>
          </p:cNvPicPr>
          <p:nvPr/>
        </p:nvPicPr>
        <p:blipFill>
          <a:blip r:embed="rId2"/>
          <a:stretch>
            <a:fillRect/>
          </a:stretch>
        </p:blipFill>
        <p:spPr>
          <a:xfrm>
            <a:off x="1097280" y="2648925"/>
            <a:ext cx="4998720" cy="3584094"/>
          </a:xfrm>
          <a:prstGeom prst="rect">
            <a:avLst/>
          </a:prstGeom>
        </p:spPr>
      </p:pic>
      <p:sp>
        <p:nvSpPr>
          <p:cNvPr id="11" name="Arrow: Right 10">
            <a:extLst>
              <a:ext uri="{FF2B5EF4-FFF2-40B4-BE49-F238E27FC236}">
                <a16:creationId xmlns:a16="http://schemas.microsoft.com/office/drawing/2014/main" id="{2EF00114-8282-FF86-8C96-B4F9494F63D7}"/>
              </a:ext>
            </a:extLst>
          </p:cNvPr>
          <p:cNvSpPr/>
          <p:nvPr/>
        </p:nvSpPr>
        <p:spPr>
          <a:xfrm>
            <a:off x="5724089" y="4061287"/>
            <a:ext cx="822121" cy="343949"/>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2" name="Arrow: Right 11">
            <a:extLst>
              <a:ext uri="{FF2B5EF4-FFF2-40B4-BE49-F238E27FC236}">
                <a16:creationId xmlns:a16="http://schemas.microsoft.com/office/drawing/2014/main" id="{AE4D7695-9508-8EF4-216F-E3D26C879E29}"/>
              </a:ext>
            </a:extLst>
          </p:cNvPr>
          <p:cNvSpPr/>
          <p:nvPr/>
        </p:nvSpPr>
        <p:spPr>
          <a:xfrm>
            <a:off x="5684939" y="4061287"/>
            <a:ext cx="822121" cy="343949"/>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018854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441AB-5EF6-FDE3-4B1D-6446F2DFF71E}"/>
              </a:ext>
            </a:extLst>
          </p:cNvPr>
          <p:cNvSpPr>
            <a:spLocks noGrp="1"/>
          </p:cNvSpPr>
          <p:nvPr>
            <p:ph type="title"/>
          </p:nvPr>
        </p:nvSpPr>
        <p:spPr/>
        <p:txBody>
          <a:bodyPr/>
          <a:lstStyle/>
          <a:p>
            <a:r>
              <a:rPr lang="en-IN" dirty="0"/>
              <a:t>Exploratory Data Analysis </a:t>
            </a:r>
            <a:r>
              <a:rPr lang="en-IN" dirty="0" err="1"/>
              <a:t>Cont</a:t>
            </a:r>
            <a:r>
              <a:rPr lang="en-IN" dirty="0"/>
              <a:t>….</a:t>
            </a:r>
          </a:p>
        </p:txBody>
      </p:sp>
      <p:sp>
        <p:nvSpPr>
          <p:cNvPr id="3" name="Content Placeholder 2">
            <a:extLst>
              <a:ext uri="{FF2B5EF4-FFF2-40B4-BE49-F238E27FC236}">
                <a16:creationId xmlns:a16="http://schemas.microsoft.com/office/drawing/2014/main" id="{9FFBB8B4-B832-629A-8F4C-F30854F2048B}"/>
              </a:ext>
            </a:extLst>
          </p:cNvPr>
          <p:cNvSpPr>
            <a:spLocks noGrp="1"/>
          </p:cNvSpPr>
          <p:nvPr>
            <p:ph idx="1"/>
          </p:nvPr>
        </p:nvSpPr>
        <p:spPr/>
        <p:txBody>
          <a:bodyPr/>
          <a:lstStyle/>
          <a:p>
            <a:r>
              <a:rPr lang="en-IN" dirty="0" err="1"/>
              <a:t>Analyze</a:t>
            </a:r>
            <a:r>
              <a:rPr lang="en-IN" dirty="0"/>
              <a:t> how booking patterns have evolved over the years, including year-over-year changes in bookings and cancellations. </a:t>
            </a:r>
          </a:p>
          <a:p>
            <a:endParaRPr lang="en-IN" dirty="0"/>
          </a:p>
        </p:txBody>
      </p:sp>
      <p:pic>
        <p:nvPicPr>
          <p:cNvPr id="5" name="Picture 4">
            <a:extLst>
              <a:ext uri="{FF2B5EF4-FFF2-40B4-BE49-F238E27FC236}">
                <a16:creationId xmlns:a16="http://schemas.microsoft.com/office/drawing/2014/main" id="{BC3C8C9D-D7E8-C734-2103-840D2807560D}"/>
              </a:ext>
            </a:extLst>
          </p:cNvPr>
          <p:cNvPicPr>
            <a:picLocks noChangeAspect="1"/>
          </p:cNvPicPr>
          <p:nvPr/>
        </p:nvPicPr>
        <p:blipFill>
          <a:blip r:embed="rId2"/>
          <a:stretch>
            <a:fillRect/>
          </a:stretch>
        </p:blipFill>
        <p:spPr>
          <a:xfrm>
            <a:off x="627497" y="2832924"/>
            <a:ext cx="5882360" cy="3407009"/>
          </a:xfrm>
          <a:prstGeom prst="rect">
            <a:avLst/>
          </a:prstGeom>
        </p:spPr>
      </p:pic>
      <p:pic>
        <p:nvPicPr>
          <p:cNvPr id="9" name="Picture 8">
            <a:extLst>
              <a:ext uri="{FF2B5EF4-FFF2-40B4-BE49-F238E27FC236}">
                <a16:creationId xmlns:a16="http://schemas.microsoft.com/office/drawing/2014/main" id="{24B0CF0C-FAD4-BA8F-D4CB-DC8F5E160CF8}"/>
              </a:ext>
            </a:extLst>
          </p:cNvPr>
          <p:cNvPicPr>
            <a:picLocks noChangeAspect="1"/>
          </p:cNvPicPr>
          <p:nvPr/>
        </p:nvPicPr>
        <p:blipFill>
          <a:blip r:embed="rId3"/>
          <a:stretch>
            <a:fillRect/>
          </a:stretch>
        </p:blipFill>
        <p:spPr>
          <a:xfrm>
            <a:off x="6979640" y="3593505"/>
            <a:ext cx="4645823" cy="942923"/>
          </a:xfrm>
          <a:prstGeom prst="rect">
            <a:avLst/>
          </a:prstGeom>
        </p:spPr>
      </p:pic>
      <p:pic>
        <p:nvPicPr>
          <p:cNvPr id="10" name="Picture 9">
            <a:extLst>
              <a:ext uri="{FF2B5EF4-FFF2-40B4-BE49-F238E27FC236}">
                <a16:creationId xmlns:a16="http://schemas.microsoft.com/office/drawing/2014/main" id="{F364F226-5C13-5CBC-1494-1DC2B202184E}"/>
              </a:ext>
            </a:extLst>
          </p:cNvPr>
          <p:cNvPicPr>
            <a:picLocks noChangeAspect="1"/>
          </p:cNvPicPr>
          <p:nvPr/>
        </p:nvPicPr>
        <p:blipFill>
          <a:blip r:embed="rId2"/>
          <a:stretch>
            <a:fillRect/>
          </a:stretch>
        </p:blipFill>
        <p:spPr>
          <a:xfrm>
            <a:off x="627497" y="2832923"/>
            <a:ext cx="5882360" cy="3407009"/>
          </a:xfrm>
          <a:prstGeom prst="rect">
            <a:avLst/>
          </a:prstGeom>
        </p:spPr>
      </p:pic>
      <p:sp>
        <p:nvSpPr>
          <p:cNvPr id="11" name="Arrow: Right 10">
            <a:extLst>
              <a:ext uri="{FF2B5EF4-FFF2-40B4-BE49-F238E27FC236}">
                <a16:creationId xmlns:a16="http://schemas.microsoft.com/office/drawing/2014/main" id="{8A9F257E-6022-5A7E-8973-FEC5705B547F}"/>
              </a:ext>
            </a:extLst>
          </p:cNvPr>
          <p:cNvSpPr/>
          <p:nvPr/>
        </p:nvSpPr>
        <p:spPr>
          <a:xfrm>
            <a:off x="5684939" y="4061287"/>
            <a:ext cx="822121" cy="343949"/>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22307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Contains </a:t>
            </a:r>
          </a:p>
        </p:txBody>
      </p:sp>
      <p:sp>
        <p:nvSpPr>
          <p:cNvPr id="5" name="Content Placeholder 4">
            <a:extLst>
              <a:ext uri="{FF2B5EF4-FFF2-40B4-BE49-F238E27FC236}">
                <a16:creationId xmlns:a16="http://schemas.microsoft.com/office/drawing/2014/main" id="{0B34972E-914E-724A-A300-5A6C5F3D5B20}"/>
              </a:ext>
            </a:extLst>
          </p:cNvPr>
          <p:cNvSpPr>
            <a:spLocks noGrp="1"/>
          </p:cNvSpPr>
          <p:nvPr>
            <p:ph idx="1"/>
          </p:nvPr>
        </p:nvSpPr>
        <p:spPr/>
        <p:txBody>
          <a:bodyPr>
            <a:normAutofit fontScale="25000" lnSpcReduction="20000"/>
          </a:bodyPr>
          <a:lstStyle/>
          <a:p>
            <a:pPr>
              <a:buFont typeface="Wingdings" panose="05000000000000000000" pitchFamily="2" charset="2"/>
              <a:buChar char="v"/>
            </a:pPr>
            <a:r>
              <a:rPr lang="en-IN" sz="9600" dirty="0"/>
              <a:t>Data Summary</a:t>
            </a:r>
          </a:p>
          <a:p>
            <a:pPr>
              <a:buFont typeface="Wingdings" panose="05000000000000000000" pitchFamily="2" charset="2"/>
              <a:buChar char="v"/>
            </a:pPr>
            <a:r>
              <a:rPr lang="en-IN" sz="9600" dirty="0"/>
              <a:t>MECE Approach </a:t>
            </a:r>
          </a:p>
          <a:p>
            <a:pPr>
              <a:buFont typeface="Wingdings" panose="05000000000000000000" pitchFamily="2" charset="2"/>
              <a:buChar char="v"/>
            </a:pPr>
            <a:r>
              <a:rPr lang="en-IN" sz="9600" dirty="0"/>
              <a:t>Setting Up Work Space</a:t>
            </a:r>
          </a:p>
          <a:p>
            <a:pPr>
              <a:buFont typeface="Wingdings" panose="05000000000000000000" pitchFamily="2" charset="2"/>
              <a:buChar char="v"/>
            </a:pPr>
            <a:r>
              <a:rPr lang="en-IN" sz="9600" dirty="0"/>
              <a:t>Data Cleaning</a:t>
            </a:r>
          </a:p>
          <a:p>
            <a:pPr>
              <a:buFont typeface="Wingdings" panose="05000000000000000000" pitchFamily="2" charset="2"/>
              <a:buChar char="v"/>
            </a:pPr>
            <a:r>
              <a:rPr lang="en-IN" sz="9600" dirty="0"/>
              <a:t>EDA Analysis</a:t>
            </a:r>
          </a:p>
          <a:p>
            <a:pPr>
              <a:buFont typeface="Wingdings" panose="05000000000000000000" pitchFamily="2" charset="2"/>
              <a:buChar char="v"/>
            </a:pPr>
            <a:r>
              <a:rPr lang="en-IN" sz="9600" dirty="0"/>
              <a:t>Power Bi </a:t>
            </a:r>
          </a:p>
          <a:p>
            <a:pPr>
              <a:buFont typeface="Wingdings" panose="05000000000000000000" pitchFamily="2" charset="2"/>
              <a:buChar char="v"/>
            </a:pPr>
            <a:r>
              <a:rPr lang="en-IN" sz="9600" dirty="0"/>
              <a:t>Dashboard </a:t>
            </a:r>
          </a:p>
          <a:p>
            <a:pPr>
              <a:buFont typeface="Wingdings" panose="05000000000000000000" pitchFamily="2" charset="2"/>
              <a:buChar char="v"/>
            </a:pPr>
            <a:r>
              <a:rPr lang="en-IN" sz="9600" dirty="0"/>
              <a:t>Insights </a:t>
            </a:r>
            <a:endParaRPr lang="en-IN" dirty="0"/>
          </a:p>
          <a:p>
            <a:pPr>
              <a:buFont typeface="Wingdings" panose="05000000000000000000" pitchFamily="2" charset="2"/>
              <a:buChar char="v"/>
            </a:pPr>
            <a:endParaRPr lang="en-IN" dirty="0"/>
          </a:p>
        </p:txBody>
      </p:sp>
    </p:spTree>
    <p:extLst>
      <p:ext uri="{BB962C8B-B14F-4D97-AF65-F5344CB8AC3E}">
        <p14:creationId xmlns:p14="http://schemas.microsoft.com/office/powerpoint/2010/main" val="293351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86CA-74C0-D6BF-1BBA-BE1BDAF5BE04}"/>
              </a:ext>
            </a:extLst>
          </p:cNvPr>
          <p:cNvSpPr>
            <a:spLocks noGrp="1"/>
          </p:cNvSpPr>
          <p:nvPr>
            <p:ph type="title"/>
          </p:nvPr>
        </p:nvSpPr>
        <p:spPr/>
        <p:txBody>
          <a:bodyPr/>
          <a:lstStyle/>
          <a:p>
            <a:r>
              <a:rPr lang="en-IN" dirty="0"/>
              <a:t>Exploratory Data Analysis </a:t>
            </a:r>
            <a:r>
              <a:rPr lang="en-IN" dirty="0" err="1"/>
              <a:t>Cont</a:t>
            </a:r>
            <a:r>
              <a:rPr lang="en-IN" dirty="0"/>
              <a:t>….</a:t>
            </a:r>
          </a:p>
        </p:txBody>
      </p:sp>
      <p:sp>
        <p:nvSpPr>
          <p:cNvPr id="3" name="Content Placeholder 2">
            <a:extLst>
              <a:ext uri="{FF2B5EF4-FFF2-40B4-BE49-F238E27FC236}">
                <a16:creationId xmlns:a16="http://schemas.microsoft.com/office/drawing/2014/main" id="{FF6EC4C7-B2C3-E308-DB4D-CA33832E3507}"/>
              </a:ext>
            </a:extLst>
          </p:cNvPr>
          <p:cNvSpPr>
            <a:spLocks noGrp="1"/>
          </p:cNvSpPr>
          <p:nvPr>
            <p:ph idx="1"/>
          </p:nvPr>
        </p:nvSpPr>
        <p:spPr/>
        <p:txBody>
          <a:bodyPr/>
          <a:lstStyle/>
          <a:p>
            <a:r>
              <a:rPr lang="en-IN" dirty="0"/>
              <a:t>Explore the impact of a guest's booking history on their likelihood of cancelling a current booking. Calculate cancellation rates based on previous cancellations and </a:t>
            </a:r>
            <a:r>
              <a:rPr lang="en-IN" dirty="0" err="1"/>
              <a:t>noncanceled</a:t>
            </a:r>
            <a:r>
              <a:rPr lang="en-IN" dirty="0"/>
              <a:t> bookings</a:t>
            </a:r>
          </a:p>
        </p:txBody>
      </p:sp>
      <p:pic>
        <p:nvPicPr>
          <p:cNvPr id="5" name="Picture 4">
            <a:extLst>
              <a:ext uri="{FF2B5EF4-FFF2-40B4-BE49-F238E27FC236}">
                <a16:creationId xmlns:a16="http://schemas.microsoft.com/office/drawing/2014/main" id="{3DFD8D72-D712-3D8C-BAAB-0A95E6919077}"/>
              </a:ext>
            </a:extLst>
          </p:cNvPr>
          <p:cNvPicPr>
            <a:picLocks noChangeAspect="1"/>
          </p:cNvPicPr>
          <p:nvPr/>
        </p:nvPicPr>
        <p:blipFill>
          <a:blip r:embed="rId2"/>
          <a:stretch>
            <a:fillRect/>
          </a:stretch>
        </p:blipFill>
        <p:spPr>
          <a:xfrm>
            <a:off x="6735697" y="2804230"/>
            <a:ext cx="4419983" cy="1585097"/>
          </a:xfrm>
          <a:prstGeom prst="rect">
            <a:avLst/>
          </a:prstGeom>
        </p:spPr>
      </p:pic>
      <p:pic>
        <p:nvPicPr>
          <p:cNvPr id="7" name="Picture 6">
            <a:extLst>
              <a:ext uri="{FF2B5EF4-FFF2-40B4-BE49-F238E27FC236}">
                <a16:creationId xmlns:a16="http://schemas.microsoft.com/office/drawing/2014/main" id="{F5468292-EA43-E367-2860-7CCED2F844D1}"/>
              </a:ext>
            </a:extLst>
          </p:cNvPr>
          <p:cNvPicPr>
            <a:picLocks noChangeAspect="1"/>
          </p:cNvPicPr>
          <p:nvPr/>
        </p:nvPicPr>
        <p:blipFill>
          <a:blip r:embed="rId3"/>
          <a:stretch>
            <a:fillRect/>
          </a:stretch>
        </p:blipFill>
        <p:spPr>
          <a:xfrm>
            <a:off x="1156003" y="3059521"/>
            <a:ext cx="2994920" cy="1074513"/>
          </a:xfrm>
          <a:prstGeom prst="rect">
            <a:avLst/>
          </a:prstGeom>
        </p:spPr>
      </p:pic>
      <p:pic>
        <p:nvPicPr>
          <p:cNvPr id="9" name="Picture 8">
            <a:extLst>
              <a:ext uri="{FF2B5EF4-FFF2-40B4-BE49-F238E27FC236}">
                <a16:creationId xmlns:a16="http://schemas.microsoft.com/office/drawing/2014/main" id="{716EA68A-564D-CDBF-3330-838BB11F0E91}"/>
              </a:ext>
            </a:extLst>
          </p:cNvPr>
          <p:cNvPicPr>
            <a:picLocks noChangeAspect="1"/>
          </p:cNvPicPr>
          <p:nvPr/>
        </p:nvPicPr>
        <p:blipFill>
          <a:blip r:embed="rId4"/>
          <a:stretch>
            <a:fillRect/>
          </a:stretch>
        </p:blipFill>
        <p:spPr>
          <a:xfrm>
            <a:off x="997776" y="4317511"/>
            <a:ext cx="5128704" cy="2024566"/>
          </a:xfrm>
          <a:prstGeom prst="rect">
            <a:avLst/>
          </a:prstGeom>
        </p:spPr>
      </p:pic>
      <p:pic>
        <p:nvPicPr>
          <p:cNvPr id="11" name="Picture 10">
            <a:extLst>
              <a:ext uri="{FF2B5EF4-FFF2-40B4-BE49-F238E27FC236}">
                <a16:creationId xmlns:a16="http://schemas.microsoft.com/office/drawing/2014/main" id="{E7B1F503-6F4B-1F38-AE94-B49A2A02ED46}"/>
              </a:ext>
            </a:extLst>
          </p:cNvPr>
          <p:cNvPicPr>
            <a:picLocks noChangeAspect="1"/>
          </p:cNvPicPr>
          <p:nvPr/>
        </p:nvPicPr>
        <p:blipFill>
          <a:blip r:embed="rId5"/>
          <a:stretch>
            <a:fillRect/>
          </a:stretch>
        </p:blipFill>
        <p:spPr>
          <a:xfrm>
            <a:off x="7718868" y="4704775"/>
            <a:ext cx="2703569" cy="1243020"/>
          </a:xfrm>
          <a:prstGeom prst="rect">
            <a:avLst/>
          </a:prstGeom>
        </p:spPr>
      </p:pic>
      <p:sp>
        <p:nvSpPr>
          <p:cNvPr id="12" name="Arrow: Right 11">
            <a:extLst>
              <a:ext uri="{FF2B5EF4-FFF2-40B4-BE49-F238E27FC236}">
                <a16:creationId xmlns:a16="http://schemas.microsoft.com/office/drawing/2014/main" id="{D769C591-2EA3-AE42-88C3-92AF79F0EA6E}"/>
              </a:ext>
            </a:extLst>
          </p:cNvPr>
          <p:cNvSpPr/>
          <p:nvPr/>
        </p:nvSpPr>
        <p:spPr>
          <a:xfrm>
            <a:off x="5913576" y="5154310"/>
            <a:ext cx="822121" cy="343949"/>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3" name="Arrow: Left 12">
            <a:extLst>
              <a:ext uri="{FF2B5EF4-FFF2-40B4-BE49-F238E27FC236}">
                <a16:creationId xmlns:a16="http://schemas.microsoft.com/office/drawing/2014/main" id="{822D523F-8C68-0C87-EF2B-9B29AEC53423}"/>
              </a:ext>
            </a:extLst>
          </p:cNvPr>
          <p:cNvSpPr/>
          <p:nvPr/>
        </p:nvSpPr>
        <p:spPr>
          <a:xfrm>
            <a:off x="5913576" y="3599391"/>
            <a:ext cx="822121" cy="402672"/>
          </a:xfrm>
          <a:prstGeom prst="lef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66387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2E63C-86F0-9FB3-38F1-3CB2BB656A35}"/>
              </a:ext>
            </a:extLst>
          </p:cNvPr>
          <p:cNvSpPr>
            <a:spLocks noGrp="1"/>
          </p:cNvSpPr>
          <p:nvPr>
            <p:ph type="title"/>
          </p:nvPr>
        </p:nvSpPr>
        <p:spPr/>
        <p:txBody>
          <a:bodyPr/>
          <a:lstStyle/>
          <a:p>
            <a:r>
              <a:rPr lang="en-IN" dirty="0"/>
              <a:t>Exploratory Data Analysis </a:t>
            </a:r>
            <a:r>
              <a:rPr lang="en-IN" dirty="0" err="1"/>
              <a:t>Cont</a:t>
            </a:r>
            <a:r>
              <a:rPr lang="en-IN" dirty="0"/>
              <a:t>….</a:t>
            </a:r>
          </a:p>
        </p:txBody>
      </p:sp>
      <p:sp>
        <p:nvSpPr>
          <p:cNvPr id="3" name="Content Placeholder 2">
            <a:extLst>
              <a:ext uri="{FF2B5EF4-FFF2-40B4-BE49-F238E27FC236}">
                <a16:creationId xmlns:a16="http://schemas.microsoft.com/office/drawing/2014/main" id="{F908B710-9312-3EF4-B71D-A6D2FBF16591}"/>
              </a:ext>
            </a:extLst>
          </p:cNvPr>
          <p:cNvSpPr>
            <a:spLocks noGrp="1"/>
          </p:cNvSpPr>
          <p:nvPr>
            <p:ph idx="1"/>
          </p:nvPr>
        </p:nvSpPr>
        <p:spPr/>
        <p:txBody>
          <a:bodyPr/>
          <a:lstStyle/>
          <a:p>
            <a:r>
              <a:rPr lang="en-IN" dirty="0"/>
              <a:t>Calculate the proportion of repeated guests and investigate their booking behaviour. Identify any patterns or differences in preferences compared to first-time guests. </a:t>
            </a:r>
          </a:p>
        </p:txBody>
      </p:sp>
      <p:pic>
        <p:nvPicPr>
          <p:cNvPr id="5" name="Picture 4">
            <a:extLst>
              <a:ext uri="{FF2B5EF4-FFF2-40B4-BE49-F238E27FC236}">
                <a16:creationId xmlns:a16="http://schemas.microsoft.com/office/drawing/2014/main" id="{926C36F9-98FD-12FD-8963-894B2C03441C}"/>
              </a:ext>
            </a:extLst>
          </p:cNvPr>
          <p:cNvPicPr>
            <a:picLocks noChangeAspect="1"/>
          </p:cNvPicPr>
          <p:nvPr/>
        </p:nvPicPr>
        <p:blipFill>
          <a:blip r:embed="rId2"/>
          <a:stretch>
            <a:fillRect/>
          </a:stretch>
        </p:blipFill>
        <p:spPr>
          <a:xfrm>
            <a:off x="803665" y="2832253"/>
            <a:ext cx="5722970" cy="3541903"/>
          </a:xfrm>
          <a:prstGeom prst="rect">
            <a:avLst/>
          </a:prstGeom>
        </p:spPr>
      </p:pic>
      <p:pic>
        <p:nvPicPr>
          <p:cNvPr id="7" name="Picture 6">
            <a:extLst>
              <a:ext uri="{FF2B5EF4-FFF2-40B4-BE49-F238E27FC236}">
                <a16:creationId xmlns:a16="http://schemas.microsoft.com/office/drawing/2014/main" id="{4B692C38-02FB-EB85-F7BD-DACBEFB368E7}"/>
              </a:ext>
            </a:extLst>
          </p:cNvPr>
          <p:cNvPicPr>
            <a:picLocks noChangeAspect="1"/>
          </p:cNvPicPr>
          <p:nvPr/>
        </p:nvPicPr>
        <p:blipFill>
          <a:blip r:embed="rId3"/>
          <a:stretch>
            <a:fillRect/>
          </a:stretch>
        </p:blipFill>
        <p:spPr>
          <a:xfrm>
            <a:off x="6607729" y="3763368"/>
            <a:ext cx="5005811" cy="1043524"/>
          </a:xfrm>
          <a:prstGeom prst="rect">
            <a:avLst/>
          </a:prstGeom>
        </p:spPr>
      </p:pic>
      <p:sp>
        <p:nvSpPr>
          <p:cNvPr id="8" name="Arrow: Right 7">
            <a:extLst>
              <a:ext uri="{FF2B5EF4-FFF2-40B4-BE49-F238E27FC236}">
                <a16:creationId xmlns:a16="http://schemas.microsoft.com/office/drawing/2014/main" id="{B2838AF8-9F27-19B1-DAA1-C311A8B21A48}"/>
              </a:ext>
            </a:extLst>
          </p:cNvPr>
          <p:cNvSpPr/>
          <p:nvPr/>
        </p:nvSpPr>
        <p:spPr>
          <a:xfrm>
            <a:off x="5273879" y="4259255"/>
            <a:ext cx="822121" cy="343949"/>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244204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5DFDC-2066-140E-2018-E18EAFFA942D}"/>
              </a:ext>
            </a:extLst>
          </p:cNvPr>
          <p:cNvSpPr>
            <a:spLocks noGrp="1"/>
          </p:cNvSpPr>
          <p:nvPr>
            <p:ph type="title"/>
          </p:nvPr>
        </p:nvSpPr>
        <p:spPr/>
        <p:txBody>
          <a:bodyPr/>
          <a:lstStyle/>
          <a:p>
            <a:r>
              <a:rPr lang="en-IN" dirty="0"/>
              <a:t>Exploratory Data Analysis </a:t>
            </a:r>
            <a:r>
              <a:rPr lang="en-IN" dirty="0" err="1"/>
              <a:t>Cont</a:t>
            </a:r>
            <a:r>
              <a:rPr lang="en-IN" dirty="0"/>
              <a:t>….</a:t>
            </a:r>
          </a:p>
        </p:txBody>
      </p:sp>
      <p:sp>
        <p:nvSpPr>
          <p:cNvPr id="3" name="Content Placeholder 2">
            <a:extLst>
              <a:ext uri="{FF2B5EF4-FFF2-40B4-BE49-F238E27FC236}">
                <a16:creationId xmlns:a16="http://schemas.microsoft.com/office/drawing/2014/main" id="{B3FFC0AB-DDFC-C33D-078F-03E78A8DE904}"/>
              </a:ext>
            </a:extLst>
          </p:cNvPr>
          <p:cNvSpPr>
            <a:spLocks noGrp="1"/>
          </p:cNvSpPr>
          <p:nvPr>
            <p:ph idx="1"/>
          </p:nvPr>
        </p:nvSpPr>
        <p:spPr/>
        <p:txBody>
          <a:bodyPr/>
          <a:lstStyle/>
          <a:p>
            <a:r>
              <a:rPr lang="en-IN" dirty="0"/>
              <a:t>Analyse the distribution of required car parking spaces for each hotel type and determine if one type attracts more guests with cars. </a:t>
            </a:r>
          </a:p>
        </p:txBody>
      </p:sp>
      <p:pic>
        <p:nvPicPr>
          <p:cNvPr id="5" name="Picture 4">
            <a:extLst>
              <a:ext uri="{FF2B5EF4-FFF2-40B4-BE49-F238E27FC236}">
                <a16:creationId xmlns:a16="http://schemas.microsoft.com/office/drawing/2014/main" id="{D1ABDFFE-01C9-6C7E-13A4-077378770AE9}"/>
              </a:ext>
            </a:extLst>
          </p:cNvPr>
          <p:cNvPicPr>
            <a:picLocks noChangeAspect="1"/>
          </p:cNvPicPr>
          <p:nvPr/>
        </p:nvPicPr>
        <p:blipFill>
          <a:blip r:embed="rId3"/>
          <a:stretch>
            <a:fillRect/>
          </a:stretch>
        </p:blipFill>
        <p:spPr>
          <a:xfrm>
            <a:off x="1195573" y="3212437"/>
            <a:ext cx="4801016" cy="2110923"/>
          </a:xfrm>
          <a:prstGeom prst="rect">
            <a:avLst/>
          </a:prstGeom>
        </p:spPr>
      </p:pic>
      <p:pic>
        <p:nvPicPr>
          <p:cNvPr id="7" name="Picture 6">
            <a:extLst>
              <a:ext uri="{FF2B5EF4-FFF2-40B4-BE49-F238E27FC236}">
                <a16:creationId xmlns:a16="http://schemas.microsoft.com/office/drawing/2014/main" id="{DB18ABF8-01B1-BADA-F040-AE2123169C76}"/>
              </a:ext>
            </a:extLst>
          </p:cNvPr>
          <p:cNvPicPr>
            <a:picLocks noChangeAspect="1"/>
          </p:cNvPicPr>
          <p:nvPr/>
        </p:nvPicPr>
        <p:blipFill>
          <a:blip r:embed="rId4"/>
          <a:stretch>
            <a:fillRect/>
          </a:stretch>
        </p:blipFill>
        <p:spPr>
          <a:xfrm>
            <a:off x="7083343" y="3414858"/>
            <a:ext cx="4631184" cy="1543728"/>
          </a:xfrm>
          <a:prstGeom prst="rect">
            <a:avLst/>
          </a:prstGeom>
        </p:spPr>
      </p:pic>
      <p:sp>
        <p:nvSpPr>
          <p:cNvPr id="8" name="Arrow: Right 7">
            <a:extLst>
              <a:ext uri="{FF2B5EF4-FFF2-40B4-BE49-F238E27FC236}">
                <a16:creationId xmlns:a16="http://schemas.microsoft.com/office/drawing/2014/main" id="{9FFA40FB-01FB-4B85-6FAA-D167CE039C5A}"/>
              </a:ext>
            </a:extLst>
          </p:cNvPr>
          <p:cNvSpPr/>
          <p:nvPr/>
        </p:nvSpPr>
        <p:spPr>
          <a:xfrm>
            <a:off x="5734392" y="3923949"/>
            <a:ext cx="822121" cy="343949"/>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443273585"/>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AA7B8-7031-447C-F3AC-240FFD22A232}"/>
              </a:ext>
            </a:extLst>
          </p:cNvPr>
          <p:cNvSpPr>
            <a:spLocks noGrp="1"/>
          </p:cNvSpPr>
          <p:nvPr>
            <p:ph type="title"/>
          </p:nvPr>
        </p:nvSpPr>
        <p:spPr/>
        <p:txBody>
          <a:bodyPr/>
          <a:lstStyle/>
          <a:p>
            <a:r>
              <a:rPr lang="en-IN" dirty="0"/>
              <a:t>Power Bi</a:t>
            </a:r>
          </a:p>
        </p:txBody>
      </p:sp>
      <p:sp>
        <p:nvSpPr>
          <p:cNvPr id="3" name="Content Placeholder 2">
            <a:extLst>
              <a:ext uri="{FF2B5EF4-FFF2-40B4-BE49-F238E27FC236}">
                <a16:creationId xmlns:a16="http://schemas.microsoft.com/office/drawing/2014/main" id="{1EE521A1-975A-A3A1-B7D7-A1B3B784A5B6}"/>
              </a:ext>
            </a:extLst>
          </p:cNvPr>
          <p:cNvSpPr>
            <a:spLocks noGrp="1"/>
          </p:cNvSpPr>
          <p:nvPr>
            <p:ph idx="1"/>
          </p:nvPr>
        </p:nvSpPr>
        <p:spPr/>
        <p:txBody>
          <a:bodyPr/>
          <a:lstStyle/>
          <a:p>
            <a:r>
              <a:rPr lang="en-US" sz="2000" b="0" dirty="0">
                <a:solidFill>
                  <a:schemeClr val="tx1"/>
                </a:solidFill>
                <a:effectLst/>
                <a:ea typeface="Yu Mincho" panose="02020400000000000000" pitchFamily="18" charset="-128"/>
                <a:cs typeface="Times New Roman" panose="02020603050405020304" pitchFamily="18" charset="0"/>
              </a:rPr>
              <a:t>In this session, we have comprehensive information on hotel bookings, guest details, and reservation statuses, allowing us to analyze booking patterns, guest preferences, and cancellation factors. Utilizing Power BI, we've created an interactive dashboard with eye-catching visuals to answer exploratory data analysis (EDA) questions and optimize hotel operations effectively.</a:t>
            </a:r>
            <a:endParaRPr lang="en-IN" sz="2000" b="1" dirty="0">
              <a:solidFill>
                <a:schemeClr val="tx1"/>
              </a:solidFill>
              <a:effectLst/>
              <a:ea typeface="Yu Mincho" panose="02020400000000000000" pitchFamily="18" charset="-128"/>
              <a:cs typeface="Times New Roman" panose="02020603050405020304" pitchFamily="18" charset="0"/>
            </a:endParaRPr>
          </a:p>
          <a:p>
            <a:r>
              <a:rPr lang="en-IN" dirty="0">
                <a:solidFill>
                  <a:schemeClr val="tx1"/>
                </a:solidFill>
              </a:rPr>
              <a:t>The process begins by installing Power BI through the provided link (https://powerbi.microsoft.com/en-in/downloads/). Afterward, we load the cleaned CSV files from the initial data cleaning session into Power BI. These CSV files serve as the foundation for creating informative and interactive reports and visuals within the Power BI platform.</a:t>
            </a:r>
          </a:p>
        </p:txBody>
      </p:sp>
    </p:spTree>
    <p:extLst>
      <p:ext uri="{BB962C8B-B14F-4D97-AF65-F5344CB8AC3E}">
        <p14:creationId xmlns:p14="http://schemas.microsoft.com/office/powerpoint/2010/main" val="1813150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A84C2-9B2F-0D14-FAE2-F25EE610FB18}"/>
              </a:ext>
            </a:extLst>
          </p:cNvPr>
          <p:cNvSpPr>
            <a:spLocks noGrp="1"/>
          </p:cNvSpPr>
          <p:nvPr>
            <p:ph type="title"/>
          </p:nvPr>
        </p:nvSpPr>
        <p:spPr/>
        <p:txBody>
          <a:bodyPr/>
          <a:lstStyle/>
          <a:p>
            <a:r>
              <a:rPr lang="en-IN" dirty="0"/>
              <a:t>Power Bi </a:t>
            </a:r>
            <a:r>
              <a:rPr lang="en-IN" dirty="0" err="1"/>
              <a:t>Cont</a:t>
            </a:r>
            <a:r>
              <a:rPr lang="en-IN" dirty="0"/>
              <a:t>….</a:t>
            </a:r>
          </a:p>
        </p:txBody>
      </p:sp>
      <p:sp>
        <p:nvSpPr>
          <p:cNvPr id="3" name="Content Placeholder 2">
            <a:extLst>
              <a:ext uri="{FF2B5EF4-FFF2-40B4-BE49-F238E27FC236}">
                <a16:creationId xmlns:a16="http://schemas.microsoft.com/office/drawing/2014/main" id="{A638D0D9-EDD1-2BD1-644E-BA56635D46E4}"/>
              </a:ext>
            </a:extLst>
          </p:cNvPr>
          <p:cNvSpPr>
            <a:spLocks noGrp="1"/>
          </p:cNvSpPr>
          <p:nvPr>
            <p:ph idx="1"/>
          </p:nvPr>
        </p:nvSpPr>
        <p:spPr/>
        <p:txBody>
          <a:bodyPr/>
          <a:lstStyle/>
          <a:p>
            <a:r>
              <a:rPr lang="en-IN" b="0" i="0" dirty="0">
                <a:solidFill>
                  <a:schemeClr val="tx1"/>
                </a:solidFill>
                <a:effectLst/>
              </a:rPr>
              <a:t>Interactive reports leverage the power of sliders, providing users with a highly effective means to influence data-driven decision-making. Well-designed sliders enable users to precisely filter and manipulate data, ultimately streamlining the decision-making process. These interactive elements enhance user engagement by putting data control in the hands of the users, facilitating a more intuitive and insightful exploration of information. </a:t>
            </a:r>
          </a:p>
          <a:p>
            <a:r>
              <a:rPr lang="en-IN" b="0" i="0" dirty="0">
                <a:solidFill>
                  <a:schemeClr val="tx1"/>
                </a:solidFill>
                <a:effectLst/>
              </a:rPr>
              <a:t>Alongside sliders, navigation buttons play a pivotal role in an interactive report. They significantly improve the user experience by simplifying transitions between different report sections or slides. This intuitive navigation ensures that users can seamlessly access and assimilate critical insights, ultimately bolstering the decision-making process and making interactive reports an invaluable tool for data-driven </a:t>
            </a:r>
            <a:r>
              <a:rPr lang="en-IN" b="0" i="0">
                <a:solidFill>
                  <a:schemeClr val="tx1"/>
                </a:solidFill>
                <a:effectLst/>
              </a:rPr>
              <a:t>decision-makers.</a:t>
            </a:r>
            <a:endParaRPr lang="en-IN" dirty="0">
              <a:solidFill>
                <a:schemeClr val="tx1"/>
              </a:solidFill>
            </a:endParaRPr>
          </a:p>
          <a:p>
            <a:endParaRPr lang="en-IN" dirty="0"/>
          </a:p>
        </p:txBody>
      </p:sp>
    </p:spTree>
    <p:extLst>
      <p:ext uri="{BB962C8B-B14F-4D97-AF65-F5344CB8AC3E}">
        <p14:creationId xmlns:p14="http://schemas.microsoft.com/office/powerpoint/2010/main" val="3580697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A23E-B131-A47A-853B-BEFC8900A8C0}"/>
              </a:ext>
            </a:extLst>
          </p:cNvPr>
          <p:cNvSpPr>
            <a:spLocks noGrp="1"/>
          </p:cNvSpPr>
          <p:nvPr>
            <p:ph type="title"/>
          </p:nvPr>
        </p:nvSpPr>
        <p:spPr/>
        <p:txBody>
          <a:bodyPr/>
          <a:lstStyle/>
          <a:p>
            <a:r>
              <a:rPr lang="en-IN" dirty="0"/>
              <a:t>Dashboard</a:t>
            </a:r>
          </a:p>
        </p:txBody>
      </p:sp>
      <p:pic>
        <p:nvPicPr>
          <p:cNvPr id="4" name="Content Placeholder 4">
            <a:extLst>
              <a:ext uri="{FF2B5EF4-FFF2-40B4-BE49-F238E27FC236}">
                <a16:creationId xmlns:a16="http://schemas.microsoft.com/office/drawing/2014/main" id="{F8F3F045-21B5-A994-A092-738001FAE2A0}"/>
              </a:ext>
            </a:extLst>
          </p:cNvPr>
          <p:cNvPicPr>
            <a:picLocks noGrp="1" noChangeAspect="1"/>
          </p:cNvPicPr>
          <p:nvPr>
            <p:ph idx="1"/>
          </p:nvPr>
        </p:nvPicPr>
        <p:blipFill>
          <a:blip r:embed="rId2"/>
          <a:stretch>
            <a:fillRect/>
          </a:stretch>
        </p:blipFill>
        <p:spPr>
          <a:xfrm>
            <a:off x="1097280" y="2057866"/>
            <a:ext cx="6572449" cy="4166766"/>
          </a:xfrm>
        </p:spPr>
      </p:pic>
      <p:sp>
        <p:nvSpPr>
          <p:cNvPr id="3" name="TextBox 2">
            <a:extLst>
              <a:ext uri="{FF2B5EF4-FFF2-40B4-BE49-F238E27FC236}">
                <a16:creationId xmlns:a16="http://schemas.microsoft.com/office/drawing/2014/main" id="{DA91A9B7-DA86-D539-53D3-1210E89C2817}"/>
              </a:ext>
            </a:extLst>
          </p:cNvPr>
          <p:cNvSpPr txBox="1"/>
          <p:nvPr/>
        </p:nvSpPr>
        <p:spPr>
          <a:xfrm>
            <a:off x="7768204" y="2340756"/>
            <a:ext cx="3934437" cy="3600986"/>
          </a:xfrm>
          <a:prstGeom prst="rect">
            <a:avLst/>
          </a:prstGeom>
          <a:noFill/>
        </p:spPr>
        <p:txBody>
          <a:bodyPr wrap="square" rtlCol="0">
            <a:spAutoFit/>
          </a:bodyPr>
          <a:lstStyle/>
          <a:p>
            <a:r>
              <a:rPr lang="en-IN" sz="1900" dirty="0"/>
              <a:t>The initial slide of the Power BI dashboard presents a comprehensive overview, featuring total bookings, confirmed reservations, and cancellations. It also incorporates exploratory data analysis (EDA) visuals that offer insights into the dataset. Additionally, slicers are thoughtfully included to provide users with a holistic perspective and interactive control over the data presentation.</a:t>
            </a:r>
          </a:p>
        </p:txBody>
      </p:sp>
    </p:spTree>
    <p:extLst>
      <p:ext uri="{BB962C8B-B14F-4D97-AF65-F5344CB8AC3E}">
        <p14:creationId xmlns:p14="http://schemas.microsoft.com/office/powerpoint/2010/main" val="1326396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4D395-DF56-4515-7357-6640B5F30856}"/>
              </a:ext>
            </a:extLst>
          </p:cNvPr>
          <p:cNvSpPr>
            <a:spLocks noGrp="1"/>
          </p:cNvSpPr>
          <p:nvPr>
            <p:ph type="title"/>
          </p:nvPr>
        </p:nvSpPr>
        <p:spPr/>
        <p:txBody>
          <a:bodyPr/>
          <a:lstStyle/>
          <a:p>
            <a:r>
              <a:rPr lang="en-IN" dirty="0"/>
              <a:t>Dashboard </a:t>
            </a:r>
            <a:r>
              <a:rPr lang="en-IN" dirty="0" err="1"/>
              <a:t>Cont</a:t>
            </a:r>
            <a:r>
              <a:rPr lang="en-IN" dirty="0"/>
              <a:t>….</a:t>
            </a:r>
          </a:p>
        </p:txBody>
      </p:sp>
      <p:pic>
        <p:nvPicPr>
          <p:cNvPr id="6" name="Content Placeholder 5">
            <a:extLst>
              <a:ext uri="{FF2B5EF4-FFF2-40B4-BE49-F238E27FC236}">
                <a16:creationId xmlns:a16="http://schemas.microsoft.com/office/drawing/2014/main" id="{6465E316-730B-9E9D-F33C-D4178D5C46EC}"/>
              </a:ext>
            </a:extLst>
          </p:cNvPr>
          <p:cNvPicPr>
            <a:picLocks noGrp="1" noChangeAspect="1"/>
          </p:cNvPicPr>
          <p:nvPr>
            <p:ph idx="1"/>
          </p:nvPr>
        </p:nvPicPr>
        <p:blipFill>
          <a:blip r:embed="rId2"/>
          <a:stretch>
            <a:fillRect/>
          </a:stretch>
        </p:blipFill>
        <p:spPr>
          <a:xfrm>
            <a:off x="4919725" y="2200479"/>
            <a:ext cx="6708037" cy="3760788"/>
          </a:xfrm>
          <a:prstGeom prst="rect">
            <a:avLst/>
          </a:prstGeom>
        </p:spPr>
      </p:pic>
      <p:sp>
        <p:nvSpPr>
          <p:cNvPr id="4" name="TextBox 3">
            <a:extLst>
              <a:ext uri="{FF2B5EF4-FFF2-40B4-BE49-F238E27FC236}">
                <a16:creationId xmlns:a16="http://schemas.microsoft.com/office/drawing/2014/main" id="{B6022641-01DB-3E04-9385-9DE92B06ABBD}"/>
              </a:ext>
            </a:extLst>
          </p:cNvPr>
          <p:cNvSpPr txBox="1"/>
          <p:nvPr/>
        </p:nvSpPr>
        <p:spPr>
          <a:xfrm>
            <a:off x="715161" y="2372713"/>
            <a:ext cx="4007841" cy="3416320"/>
          </a:xfrm>
          <a:prstGeom prst="rect">
            <a:avLst/>
          </a:prstGeom>
          <a:noFill/>
        </p:spPr>
        <p:txBody>
          <a:bodyPr wrap="square">
            <a:spAutoFit/>
          </a:bodyPr>
          <a:lstStyle/>
          <a:p>
            <a:r>
              <a:rPr lang="en-IN" dirty="0"/>
              <a:t>This dashboard slide showcases key guest details, including counts of adults, children, and babies. It also addresses critical EDA questions regarding required car parking spaces, total special requests, meal preferences, and Average Daily Rate (ADR). Impressively, it maintains consistency with the slicers introduced in the initial slide, ensuring a seamless and user-friendly experience throughout the presentation.</a:t>
            </a:r>
          </a:p>
        </p:txBody>
      </p:sp>
    </p:spTree>
    <p:extLst>
      <p:ext uri="{BB962C8B-B14F-4D97-AF65-F5344CB8AC3E}">
        <p14:creationId xmlns:p14="http://schemas.microsoft.com/office/powerpoint/2010/main" val="3967153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84F23-915A-9548-29A7-A109E81AE326}"/>
              </a:ext>
            </a:extLst>
          </p:cNvPr>
          <p:cNvSpPr>
            <a:spLocks noGrp="1"/>
          </p:cNvSpPr>
          <p:nvPr>
            <p:ph type="title"/>
          </p:nvPr>
        </p:nvSpPr>
        <p:spPr/>
        <p:txBody>
          <a:bodyPr/>
          <a:lstStyle/>
          <a:p>
            <a:r>
              <a:rPr lang="en-IN" dirty="0"/>
              <a:t>Dashboard </a:t>
            </a:r>
            <a:r>
              <a:rPr lang="en-IN" dirty="0" err="1"/>
              <a:t>Cont</a:t>
            </a:r>
            <a:r>
              <a:rPr lang="en-IN" dirty="0"/>
              <a:t>….</a:t>
            </a:r>
          </a:p>
        </p:txBody>
      </p:sp>
      <p:pic>
        <p:nvPicPr>
          <p:cNvPr id="5" name="Content Placeholder 4">
            <a:extLst>
              <a:ext uri="{FF2B5EF4-FFF2-40B4-BE49-F238E27FC236}">
                <a16:creationId xmlns:a16="http://schemas.microsoft.com/office/drawing/2014/main" id="{77BF6D6A-BCC6-8EAC-59DA-968787C7CC07}"/>
              </a:ext>
            </a:extLst>
          </p:cNvPr>
          <p:cNvPicPr>
            <a:picLocks noGrp="1" noChangeAspect="1"/>
          </p:cNvPicPr>
          <p:nvPr>
            <p:ph idx="1"/>
          </p:nvPr>
        </p:nvPicPr>
        <p:blipFill>
          <a:blip r:embed="rId2"/>
          <a:stretch>
            <a:fillRect/>
          </a:stretch>
        </p:blipFill>
        <p:spPr>
          <a:xfrm>
            <a:off x="847271" y="2192090"/>
            <a:ext cx="6682070" cy="3760788"/>
          </a:xfrm>
        </p:spPr>
      </p:pic>
      <p:sp>
        <p:nvSpPr>
          <p:cNvPr id="3" name="TextBox 2">
            <a:extLst>
              <a:ext uri="{FF2B5EF4-FFF2-40B4-BE49-F238E27FC236}">
                <a16:creationId xmlns:a16="http://schemas.microsoft.com/office/drawing/2014/main" id="{2F586B68-CF88-9C8F-8ED5-88503361F747}"/>
              </a:ext>
            </a:extLst>
          </p:cNvPr>
          <p:cNvSpPr txBox="1"/>
          <p:nvPr/>
        </p:nvSpPr>
        <p:spPr>
          <a:xfrm>
            <a:off x="7669635" y="2225824"/>
            <a:ext cx="4007841" cy="3693319"/>
          </a:xfrm>
          <a:prstGeom prst="rect">
            <a:avLst/>
          </a:prstGeom>
          <a:noFill/>
        </p:spPr>
        <p:txBody>
          <a:bodyPr wrap="square">
            <a:spAutoFit/>
          </a:bodyPr>
          <a:lstStyle/>
          <a:p>
            <a:r>
              <a:rPr lang="en-IN" dirty="0"/>
              <a:t>Slide three of our dashboard offers a comprehensive view of guest information. It sheds light on whether guests are repeat visitors, their historical booking behaviour (including cancellations), and the booking sources they've utilized. Additionally, we delve into customer types and details about the rooms initially reserved and eventually assigned. This cohesive approach allows for a deeper understanding of guest dynamics, historical patterns, and preferences.</a:t>
            </a:r>
          </a:p>
        </p:txBody>
      </p:sp>
    </p:spTree>
    <p:extLst>
      <p:ext uri="{BB962C8B-B14F-4D97-AF65-F5344CB8AC3E}">
        <p14:creationId xmlns:p14="http://schemas.microsoft.com/office/powerpoint/2010/main" val="1007765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15F9-67EC-5835-3D43-0ED9C0942653}"/>
              </a:ext>
            </a:extLst>
          </p:cNvPr>
          <p:cNvSpPr>
            <a:spLocks noGrp="1"/>
          </p:cNvSpPr>
          <p:nvPr>
            <p:ph type="title"/>
          </p:nvPr>
        </p:nvSpPr>
        <p:spPr/>
        <p:txBody>
          <a:bodyPr/>
          <a:lstStyle/>
          <a:p>
            <a:r>
              <a:rPr lang="en-IN" dirty="0"/>
              <a:t>Dashboard </a:t>
            </a:r>
            <a:r>
              <a:rPr lang="en-IN" dirty="0" err="1"/>
              <a:t>Cont</a:t>
            </a:r>
            <a:r>
              <a:rPr lang="en-IN" dirty="0"/>
              <a:t>….</a:t>
            </a:r>
          </a:p>
        </p:txBody>
      </p:sp>
      <p:pic>
        <p:nvPicPr>
          <p:cNvPr id="9" name="Content Placeholder 8">
            <a:extLst>
              <a:ext uri="{FF2B5EF4-FFF2-40B4-BE49-F238E27FC236}">
                <a16:creationId xmlns:a16="http://schemas.microsoft.com/office/drawing/2014/main" id="{1600046D-B691-8D22-07FB-6F8231A8547C}"/>
              </a:ext>
            </a:extLst>
          </p:cNvPr>
          <p:cNvPicPr>
            <a:picLocks noGrp="1" noChangeAspect="1"/>
          </p:cNvPicPr>
          <p:nvPr>
            <p:ph idx="1"/>
          </p:nvPr>
        </p:nvPicPr>
        <p:blipFill>
          <a:blip r:embed="rId2"/>
          <a:stretch>
            <a:fillRect/>
          </a:stretch>
        </p:blipFill>
        <p:spPr>
          <a:xfrm>
            <a:off x="5184396" y="2234035"/>
            <a:ext cx="6547312" cy="3760788"/>
          </a:xfrm>
        </p:spPr>
      </p:pic>
      <p:sp>
        <p:nvSpPr>
          <p:cNvPr id="3" name="TextBox 2">
            <a:extLst>
              <a:ext uri="{FF2B5EF4-FFF2-40B4-BE49-F238E27FC236}">
                <a16:creationId xmlns:a16="http://schemas.microsoft.com/office/drawing/2014/main" id="{3E1037DD-1F7D-C7B8-54BD-8FDE340B676D}"/>
              </a:ext>
            </a:extLst>
          </p:cNvPr>
          <p:cNvSpPr txBox="1"/>
          <p:nvPr/>
        </p:nvSpPr>
        <p:spPr>
          <a:xfrm>
            <a:off x="715161" y="2129270"/>
            <a:ext cx="4469235" cy="3970318"/>
          </a:xfrm>
          <a:prstGeom prst="rect">
            <a:avLst/>
          </a:prstGeom>
          <a:noFill/>
        </p:spPr>
        <p:txBody>
          <a:bodyPr wrap="square">
            <a:spAutoFit/>
          </a:bodyPr>
          <a:lstStyle/>
          <a:p>
            <a:r>
              <a:rPr lang="en-IN" dirty="0"/>
              <a:t>Our final slide in the dashboard presents a vital overview of reservation statuses, highlighting the percentages of checkouts, cancellations, and no-shows. </a:t>
            </a:r>
          </a:p>
          <a:p>
            <a:r>
              <a:rPr lang="en-IN" dirty="0"/>
              <a:t>This encapsulates the ultimate outcome of hotel reservations. In essence, our holistic hotel booking analysis dashboard offers data-driven insights that serve as a bedrock for informed decision-making and development initiatives. </a:t>
            </a:r>
          </a:p>
          <a:p>
            <a:r>
              <a:rPr lang="en-IN" dirty="0"/>
              <a:t>These insights enable us to steer our strategies in the right direction and optimize our operations for enhanced guest experiences and overall success.</a:t>
            </a:r>
          </a:p>
        </p:txBody>
      </p:sp>
    </p:spTree>
    <p:extLst>
      <p:ext uri="{BB962C8B-B14F-4D97-AF65-F5344CB8AC3E}">
        <p14:creationId xmlns:p14="http://schemas.microsoft.com/office/powerpoint/2010/main" val="2108215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9BC6E-AD9D-94A7-FAF2-D3300521944E}"/>
              </a:ext>
            </a:extLst>
          </p:cNvPr>
          <p:cNvSpPr>
            <a:spLocks noGrp="1"/>
          </p:cNvSpPr>
          <p:nvPr>
            <p:ph type="title"/>
          </p:nvPr>
        </p:nvSpPr>
        <p:spPr/>
        <p:txBody>
          <a:bodyPr/>
          <a:lstStyle/>
          <a:p>
            <a:r>
              <a:rPr lang="en-IN" dirty="0"/>
              <a:t>Insights</a:t>
            </a:r>
          </a:p>
        </p:txBody>
      </p:sp>
      <p:sp>
        <p:nvSpPr>
          <p:cNvPr id="3" name="Content Placeholder 2">
            <a:extLst>
              <a:ext uri="{FF2B5EF4-FFF2-40B4-BE49-F238E27FC236}">
                <a16:creationId xmlns:a16="http://schemas.microsoft.com/office/drawing/2014/main" id="{5B4C13F5-5996-81F3-1EC8-96CC98B9E4FE}"/>
              </a:ext>
            </a:extLst>
          </p:cNvPr>
          <p:cNvSpPr>
            <a:spLocks noGrp="1"/>
          </p:cNvSpPr>
          <p:nvPr>
            <p:ph idx="1"/>
          </p:nvPr>
        </p:nvSpPr>
        <p:spPr/>
        <p:txBody>
          <a:bodyPr>
            <a:noAutofit/>
          </a:bodyPr>
          <a:lstStyle/>
          <a:p>
            <a:pPr>
              <a:buFont typeface="Wingdings" panose="05000000000000000000" pitchFamily="2" charset="2"/>
              <a:buChar char="Ø"/>
            </a:pPr>
            <a:r>
              <a:rPr lang="en-IN" dirty="0"/>
              <a:t>July august are the most busier and profitable months for both hotels.</a:t>
            </a:r>
          </a:p>
          <a:p>
            <a:pPr>
              <a:buFont typeface="Wingdings" panose="05000000000000000000" pitchFamily="2" charset="2"/>
              <a:buChar char="Ø"/>
            </a:pPr>
            <a:r>
              <a:rPr lang="en-IN" dirty="0"/>
              <a:t>City hotels account for approximately 60% of bookings, making them the busier option compared to resort hotels, which represent around 40% of reservations. The city hotel Average daily rate ADR is higher than resort hotel.</a:t>
            </a:r>
          </a:p>
          <a:p>
            <a:pPr>
              <a:buFont typeface="Wingdings" panose="05000000000000000000" pitchFamily="2" charset="2"/>
              <a:buChar char="Ø"/>
            </a:pPr>
            <a:r>
              <a:rPr lang="en-IN" dirty="0"/>
              <a:t>Guests tend to </a:t>
            </a:r>
            <a:r>
              <a:rPr lang="en-IN" dirty="0" err="1"/>
              <a:t>favor</a:t>
            </a:r>
            <a:r>
              <a:rPr lang="en-IN" dirty="0"/>
              <a:t> resort hotels for extended stays and opt for city hotels for shorter durations. The most preferred booking channel is TA/TO.</a:t>
            </a:r>
          </a:p>
          <a:p>
            <a:pPr>
              <a:buFont typeface="Wingdings" panose="05000000000000000000" pitchFamily="2" charset="2"/>
              <a:buChar char="Ø"/>
            </a:pPr>
            <a:r>
              <a:rPr lang="en-IN" b="0" i="0" dirty="0">
                <a:solidFill>
                  <a:schemeClr val="tx1"/>
                </a:solidFill>
                <a:effectLst/>
              </a:rPr>
              <a:t>Interestingly, there are more guests with cars at City hotels (1,926 guests requiring parking spaces) compared to Resort hotels (5,465 guests requiring parking spaces). This suggests that City hotels tend to attract more guests who have vehicles.</a:t>
            </a:r>
          </a:p>
          <a:p>
            <a:pPr>
              <a:buFont typeface="Wingdings" panose="05000000000000000000" pitchFamily="2" charset="2"/>
              <a:buChar char="Ø"/>
            </a:pPr>
            <a:r>
              <a:rPr lang="en-IN" sz="2000" b="0" i="0" dirty="0">
                <a:solidFill>
                  <a:schemeClr val="tx1"/>
                </a:solidFill>
                <a:effectLst/>
              </a:rPr>
              <a:t>While Transient guests make the most requests, Transient-Party and Contract customers also contribute to the total count, with 8,274 and 2,971 requests, respectively.</a:t>
            </a:r>
          </a:p>
          <a:p>
            <a:pPr>
              <a:buFont typeface="Wingdings" panose="05000000000000000000" pitchFamily="2" charset="2"/>
              <a:buChar char="Ø"/>
            </a:pPr>
            <a:endParaRPr lang="en-IN" dirty="0">
              <a:solidFill>
                <a:schemeClr val="tx1"/>
              </a:solidFill>
            </a:endParaRPr>
          </a:p>
        </p:txBody>
      </p:sp>
      <p:sp>
        <p:nvSpPr>
          <p:cNvPr id="4" name="Rectangle 1">
            <a:extLst>
              <a:ext uri="{FF2B5EF4-FFF2-40B4-BE49-F238E27FC236}">
                <a16:creationId xmlns:a16="http://schemas.microsoft.com/office/drawing/2014/main" id="{C31A02B1-46E6-3078-E0D1-BA5E62A06B72}"/>
              </a:ext>
            </a:extLst>
          </p:cNvPr>
          <p:cNvSpPr>
            <a:spLocks noChangeArrowheads="1"/>
          </p:cNvSpPr>
          <p:nvPr/>
        </p:nvSpPr>
        <p:spPr bwMode="auto">
          <a:xfrm>
            <a:off x="0" y="0"/>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chemeClr val="tx1"/>
                </a:solidFill>
                <a:effectLst/>
                <a:latin typeface="Söhne"/>
              </a:rPr>
              <a:t>July and August emerge as the busiest and most profitable months for both hotels.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4205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93A08-218C-D400-E483-5E8084D0353D}"/>
              </a:ext>
            </a:extLst>
          </p:cNvPr>
          <p:cNvSpPr>
            <a:spLocks noGrp="1"/>
          </p:cNvSpPr>
          <p:nvPr>
            <p:ph type="title"/>
          </p:nvPr>
        </p:nvSpPr>
        <p:spPr/>
        <p:txBody>
          <a:bodyPr/>
          <a:lstStyle/>
          <a:p>
            <a:r>
              <a:rPr lang="en-IN" dirty="0"/>
              <a:t>Data Summary</a:t>
            </a:r>
          </a:p>
        </p:txBody>
      </p:sp>
      <p:sp>
        <p:nvSpPr>
          <p:cNvPr id="3" name="Content Placeholder 2">
            <a:extLst>
              <a:ext uri="{FF2B5EF4-FFF2-40B4-BE49-F238E27FC236}">
                <a16:creationId xmlns:a16="http://schemas.microsoft.com/office/drawing/2014/main" id="{9516F63A-F870-4AF5-0B7E-F28798D9ECFD}"/>
              </a:ext>
            </a:extLst>
          </p:cNvPr>
          <p:cNvSpPr>
            <a:spLocks noGrp="1"/>
          </p:cNvSpPr>
          <p:nvPr>
            <p:ph idx="1"/>
          </p:nvPr>
        </p:nvSpPr>
        <p:spPr>
          <a:xfrm>
            <a:off x="1097280" y="2158535"/>
            <a:ext cx="10058400" cy="3760891"/>
          </a:xfrm>
        </p:spPr>
        <p:txBody>
          <a:bodyPr>
            <a:normAutofit fontScale="25000" lnSpcReduction="20000"/>
          </a:bodyPr>
          <a:lstStyle/>
          <a:p>
            <a:pPr>
              <a:lnSpc>
                <a:spcPct val="120000"/>
              </a:lnSpc>
            </a:pPr>
            <a:r>
              <a:rPr lang="en-IN" sz="7200" dirty="0"/>
              <a:t>Given data set has 119390 rows and 32 different columns of variables crucial for hotel booking analysis. It as the information on hotel booking details, guest details, meal preferences, booking source, room details and reservation statues.</a:t>
            </a:r>
          </a:p>
          <a:p>
            <a:pPr>
              <a:lnSpc>
                <a:spcPct val="120000"/>
              </a:lnSpc>
            </a:pPr>
            <a:r>
              <a:rPr lang="en-IN" sz="7200" b="1" dirty="0"/>
              <a:t>Hotel: </a:t>
            </a:r>
            <a:r>
              <a:rPr lang="en-IN" sz="7200" dirty="0"/>
              <a:t>This column as the category of hotels i.e. </a:t>
            </a:r>
            <a:r>
              <a:rPr lang="en-IN" sz="7200" u="sng" dirty="0"/>
              <a:t>Resort Hotel and City Hotel</a:t>
            </a:r>
            <a:r>
              <a:rPr lang="en-IN" sz="7200" dirty="0"/>
              <a:t>.</a:t>
            </a:r>
          </a:p>
          <a:p>
            <a:pPr>
              <a:lnSpc>
                <a:spcPct val="120000"/>
              </a:lnSpc>
            </a:pPr>
            <a:r>
              <a:rPr lang="en-IN" sz="7200" b="1" dirty="0" err="1"/>
              <a:t>Is_cancelled</a:t>
            </a:r>
            <a:r>
              <a:rPr lang="en-IN" sz="7200" b="1" dirty="0"/>
              <a:t>: </a:t>
            </a:r>
            <a:r>
              <a:rPr lang="en-IN" sz="7200" dirty="0"/>
              <a:t>This column shows the booking is cancelled or not cancelled by values 1, 0, where </a:t>
            </a:r>
            <a:r>
              <a:rPr lang="en-IN" sz="7200" u="sng" dirty="0"/>
              <a:t>0 indicates not cancelled</a:t>
            </a:r>
            <a:r>
              <a:rPr lang="en-IN" sz="7200" dirty="0"/>
              <a:t> and </a:t>
            </a:r>
            <a:r>
              <a:rPr lang="en-IN" sz="7200" u="sng" dirty="0"/>
              <a:t>1 indicates cancelled</a:t>
            </a:r>
          </a:p>
          <a:p>
            <a:pPr>
              <a:lnSpc>
                <a:spcPct val="120000"/>
              </a:lnSpc>
            </a:pPr>
            <a:r>
              <a:rPr lang="en-IN" sz="7200" b="1" dirty="0" err="1"/>
              <a:t>Lead_time</a:t>
            </a:r>
            <a:r>
              <a:rPr lang="en-IN" sz="7200" b="1" dirty="0"/>
              <a:t>: </a:t>
            </a:r>
            <a:r>
              <a:rPr lang="en-IN" sz="7200" dirty="0"/>
              <a:t>the time between reservation and actual arrival</a:t>
            </a:r>
          </a:p>
          <a:p>
            <a:pPr>
              <a:lnSpc>
                <a:spcPct val="120000"/>
              </a:lnSpc>
            </a:pPr>
            <a:r>
              <a:rPr lang="en-IN" sz="7200" b="1" dirty="0" err="1"/>
              <a:t>Arrival_date_year</a:t>
            </a:r>
            <a:r>
              <a:rPr lang="en-IN" sz="7200" b="1" dirty="0"/>
              <a:t>, </a:t>
            </a:r>
            <a:r>
              <a:rPr lang="en-IN" sz="7200" b="1" dirty="0" err="1"/>
              <a:t>Arriva_date</a:t>
            </a:r>
            <a:r>
              <a:rPr lang="en-IN" sz="7200" b="1" dirty="0"/>
              <a:t> _month, </a:t>
            </a:r>
            <a:r>
              <a:rPr lang="en-IN" sz="7200" b="1" dirty="0" err="1"/>
              <a:t>Arrival_date_of</a:t>
            </a:r>
            <a:r>
              <a:rPr lang="en-IN" sz="7200" b="1" dirty="0"/>
              <a:t> week number, </a:t>
            </a:r>
            <a:r>
              <a:rPr lang="en-IN" sz="7200" b="1" dirty="0" err="1"/>
              <a:t>Arrival_date_day_of_month</a:t>
            </a:r>
            <a:r>
              <a:rPr lang="en-IN" sz="7200" b="1" dirty="0"/>
              <a:t>: </a:t>
            </a:r>
            <a:r>
              <a:rPr lang="en-IN" sz="7200" dirty="0"/>
              <a:t>All these four columns have the year, month week number and date of the arrival.</a:t>
            </a:r>
          </a:p>
          <a:p>
            <a:pPr>
              <a:lnSpc>
                <a:spcPct val="120000"/>
              </a:lnSpc>
            </a:pPr>
            <a:r>
              <a:rPr lang="en-IN" sz="7200" b="1" dirty="0" err="1"/>
              <a:t>Stayed_in_weekend_nights</a:t>
            </a:r>
            <a:r>
              <a:rPr lang="en-IN" sz="7200" b="1" dirty="0"/>
              <a:t>: </a:t>
            </a:r>
            <a:r>
              <a:rPr lang="en-IN" sz="7200" dirty="0"/>
              <a:t>This column has the no of weekend nights stay per reservation.</a:t>
            </a:r>
          </a:p>
          <a:p>
            <a:endParaRPr lang="en-IN" sz="7200" dirty="0"/>
          </a:p>
          <a:p>
            <a:endParaRPr lang="en-IN" dirty="0"/>
          </a:p>
        </p:txBody>
      </p:sp>
    </p:spTree>
    <p:extLst>
      <p:ext uri="{BB962C8B-B14F-4D97-AF65-F5344CB8AC3E}">
        <p14:creationId xmlns:p14="http://schemas.microsoft.com/office/powerpoint/2010/main" val="1231555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002A-103C-DE17-96B7-E789CAED0391}"/>
              </a:ext>
            </a:extLst>
          </p:cNvPr>
          <p:cNvSpPr>
            <a:spLocks noGrp="1"/>
          </p:cNvSpPr>
          <p:nvPr>
            <p:ph type="title"/>
          </p:nvPr>
        </p:nvSpPr>
        <p:spPr/>
        <p:txBody>
          <a:bodyPr/>
          <a:lstStyle/>
          <a:p>
            <a:r>
              <a:rPr lang="en-IN" dirty="0"/>
              <a:t>Insights </a:t>
            </a:r>
            <a:r>
              <a:rPr lang="en-IN" dirty="0" err="1"/>
              <a:t>Cont</a:t>
            </a:r>
            <a:r>
              <a:rPr lang="en-IN" dirty="0"/>
              <a:t>….</a:t>
            </a:r>
          </a:p>
        </p:txBody>
      </p:sp>
      <p:sp>
        <p:nvSpPr>
          <p:cNvPr id="3" name="Content Placeholder 2">
            <a:extLst>
              <a:ext uri="{FF2B5EF4-FFF2-40B4-BE49-F238E27FC236}">
                <a16:creationId xmlns:a16="http://schemas.microsoft.com/office/drawing/2014/main" id="{B5161168-8B94-F6E4-36D1-E98D49BEEC8D}"/>
              </a:ext>
            </a:extLst>
          </p:cNvPr>
          <p:cNvSpPr>
            <a:spLocks noGrp="1"/>
          </p:cNvSpPr>
          <p:nvPr>
            <p:ph idx="1"/>
          </p:nvPr>
        </p:nvSpPr>
        <p:spPr/>
        <p:txBody>
          <a:bodyPr>
            <a:normAutofit lnSpcReduction="10000"/>
          </a:bodyPr>
          <a:lstStyle/>
          <a:p>
            <a:pPr>
              <a:buFont typeface="Wingdings" panose="05000000000000000000" pitchFamily="2" charset="2"/>
              <a:buChar char="Ø"/>
            </a:pPr>
            <a:r>
              <a:rPr lang="en-IN" b="0" i="0" dirty="0">
                <a:solidFill>
                  <a:schemeClr val="tx1"/>
                </a:solidFill>
                <a:effectLst/>
              </a:rPr>
              <a:t>Repeated guests tend to make more special requests, as indicated by higher values in the "</a:t>
            </a:r>
            <a:r>
              <a:rPr lang="en-IN" b="0" i="0" dirty="0" err="1">
                <a:solidFill>
                  <a:schemeClr val="tx1"/>
                </a:solidFill>
                <a:effectLst/>
              </a:rPr>
              <a:t>total_of_special_requests</a:t>
            </a:r>
            <a:r>
              <a:rPr lang="en-IN" b="0" i="0" dirty="0">
                <a:solidFill>
                  <a:schemeClr val="tx1"/>
                </a:solidFill>
                <a:effectLst/>
              </a:rPr>
              <a:t>" column for repeated guest bookings across different distribution channels and market segments.</a:t>
            </a:r>
          </a:p>
          <a:p>
            <a:pPr>
              <a:buFont typeface="Wingdings" panose="05000000000000000000" pitchFamily="2" charset="2"/>
              <a:buChar char="Ø"/>
            </a:pPr>
            <a:r>
              <a:rPr lang="en-IN" b="0" i="0" dirty="0">
                <a:solidFill>
                  <a:schemeClr val="tx1"/>
                </a:solidFill>
                <a:effectLst/>
              </a:rPr>
              <a:t>"Direct" and "Corporate" channels also have a notable presence of repeated guests, with 3,810 and 1,572 bookings, respectively.</a:t>
            </a:r>
          </a:p>
          <a:p>
            <a:pPr>
              <a:buFont typeface="Wingdings" panose="05000000000000000000" pitchFamily="2" charset="2"/>
              <a:buChar char="Ø"/>
            </a:pPr>
            <a:r>
              <a:rPr lang="en-IN" b="0" i="0" dirty="0">
                <a:solidFill>
                  <a:schemeClr val="tx1"/>
                </a:solidFill>
                <a:effectLst/>
              </a:rPr>
              <a:t>The "Groups" market segment stands out with a substantial count of repeated guests at 11,580 bookings, indicating its attractiveness to guests who have stayed before.</a:t>
            </a:r>
          </a:p>
          <a:p>
            <a:pPr>
              <a:buFont typeface="Wingdings" panose="05000000000000000000" pitchFamily="2" charset="2"/>
              <a:buChar char="Ø"/>
            </a:pPr>
            <a:r>
              <a:rPr lang="en-IN" b="0" i="0" dirty="0">
                <a:solidFill>
                  <a:schemeClr val="tx1"/>
                </a:solidFill>
                <a:effectLst/>
              </a:rPr>
              <a:t>In 2017, there was a decrease in both bookings and cancellations compared to 2016, with bookings down by approximately 28.25% and cancellations down by 22.58%. This indicates a reduction in activity from 2016 to 2017.</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3573759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CF2E1-736D-7EB7-8F8A-ABC9FBD17D41}"/>
              </a:ext>
            </a:extLst>
          </p:cNvPr>
          <p:cNvSpPr>
            <a:spLocks noGrp="1"/>
          </p:cNvSpPr>
          <p:nvPr>
            <p:ph type="title"/>
          </p:nvPr>
        </p:nvSpPr>
        <p:spPr/>
        <p:txBody>
          <a:bodyPr/>
          <a:lstStyle/>
          <a:p>
            <a:r>
              <a:rPr lang="en-IN" dirty="0"/>
              <a:t>Insights </a:t>
            </a:r>
            <a:r>
              <a:rPr lang="en-IN" dirty="0" err="1"/>
              <a:t>Cont</a:t>
            </a:r>
            <a:r>
              <a:rPr lang="en-IN" dirty="0"/>
              <a:t>….</a:t>
            </a:r>
          </a:p>
        </p:txBody>
      </p:sp>
      <p:sp>
        <p:nvSpPr>
          <p:cNvPr id="3" name="Content Placeholder 2">
            <a:extLst>
              <a:ext uri="{FF2B5EF4-FFF2-40B4-BE49-F238E27FC236}">
                <a16:creationId xmlns:a16="http://schemas.microsoft.com/office/drawing/2014/main" id="{ADB21B79-2494-8CDA-2517-E31D728DA9BE}"/>
              </a:ext>
            </a:extLst>
          </p:cNvPr>
          <p:cNvSpPr>
            <a:spLocks noGrp="1"/>
          </p:cNvSpPr>
          <p:nvPr>
            <p:ph idx="1"/>
          </p:nvPr>
        </p:nvSpPr>
        <p:spPr/>
        <p:txBody>
          <a:bodyPr>
            <a:normAutofit/>
          </a:bodyPr>
          <a:lstStyle/>
          <a:p>
            <a:pPr>
              <a:buFont typeface="Wingdings" panose="05000000000000000000" pitchFamily="2" charset="2"/>
              <a:buChar char="Ø"/>
            </a:pPr>
            <a:r>
              <a:rPr lang="en-IN" b="0" i="0" dirty="0">
                <a:solidFill>
                  <a:schemeClr val="tx1"/>
                </a:solidFill>
                <a:effectLst/>
              </a:rPr>
              <a:t>Guests with "3 or More Previous Cancellations" have a lower cancellation rate (approximately 59.94%) than those with "1-2 Previous Cancellations," suggesting a shift towards more committed booking behaviour over time.</a:t>
            </a:r>
          </a:p>
          <a:p>
            <a:pPr>
              <a:buFont typeface="Wingdings" panose="05000000000000000000" pitchFamily="2" charset="2"/>
              <a:buChar char="Ø"/>
            </a:pPr>
            <a:r>
              <a:rPr lang="en-IN" b="0" i="0" dirty="0">
                <a:solidFill>
                  <a:schemeClr val="tx1"/>
                </a:solidFill>
                <a:effectLst/>
              </a:rPr>
              <a:t>Cancellation rates vary notably by customer type, with Transient bookings having the highest rate (~66.96%) and Contract bookings the lowest (~10.62%), indicating a higher likelihood of cancellations for Transient reservations.</a:t>
            </a:r>
          </a:p>
          <a:p>
            <a:pPr>
              <a:buFont typeface="Wingdings" panose="05000000000000000000" pitchFamily="2" charset="2"/>
              <a:buChar char="Ø"/>
            </a:pPr>
            <a:r>
              <a:rPr lang="en-IN" b="0" i="0" dirty="0">
                <a:solidFill>
                  <a:schemeClr val="tx1"/>
                </a:solidFill>
                <a:effectLst/>
              </a:rPr>
              <a:t>The majority of reservations show consistency between the reserved and assigned room types, as indicated by the "Consistent" label. For example, there are 104,473 instances where both reserved and assigned room types are "A," and 14,917 cases of inconsistency.</a:t>
            </a:r>
            <a:endParaRPr lang="en-IN" dirty="0"/>
          </a:p>
        </p:txBody>
      </p:sp>
    </p:spTree>
    <p:extLst>
      <p:ext uri="{BB962C8B-B14F-4D97-AF65-F5344CB8AC3E}">
        <p14:creationId xmlns:p14="http://schemas.microsoft.com/office/powerpoint/2010/main" val="1360524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B71C0-7542-E8D0-F613-5E66E3733750}"/>
              </a:ext>
            </a:extLst>
          </p:cNvPr>
          <p:cNvSpPr>
            <a:spLocks noGrp="1"/>
          </p:cNvSpPr>
          <p:nvPr>
            <p:ph type="title"/>
          </p:nvPr>
        </p:nvSpPr>
        <p:spPr/>
        <p:txBody>
          <a:bodyPr/>
          <a:lstStyle/>
          <a:p>
            <a:r>
              <a:rPr lang="en-IN" dirty="0"/>
              <a:t>Data Summary </a:t>
            </a:r>
            <a:r>
              <a:rPr lang="en-IN" dirty="0" err="1"/>
              <a:t>Cont</a:t>
            </a:r>
            <a:r>
              <a:rPr lang="en-IN" dirty="0"/>
              <a:t>….</a:t>
            </a:r>
          </a:p>
        </p:txBody>
      </p:sp>
      <p:sp>
        <p:nvSpPr>
          <p:cNvPr id="3" name="Content Placeholder 2">
            <a:extLst>
              <a:ext uri="{FF2B5EF4-FFF2-40B4-BE49-F238E27FC236}">
                <a16:creationId xmlns:a16="http://schemas.microsoft.com/office/drawing/2014/main" id="{72CB0EB4-FAC4-B58C-0128-CCB59CE88BD7}"/>
              </a:ext>
            </a:extLst>
          </p:cNvPr>
          <p:cNvSpPr>
            <a:spLocks noGrp="1"/>
          </p:cNvSpPr>
          <p:nvPr>
            <p:ph idx="1"/>
          </p:nvPr>
        </p:nvSpPr>
        <p:spPr>
          <a:xfrm>
            <a:off x="1097280" y="2108201"/>
            <a:ext cx="10058400" cy="3760891"/>
          </a:xfrm>
        </p:spPr>
        <p:txBody>
          <a:bodyPr>
            <a:noAutofit/>
          </a:bodyPr>
          <a:lstStyle/>
          <a:p>
            <a:r>
              <a:rPr lang="en-IN" sz="1800" b="1" dirty="0" err="1"/>
              <a:t>Stayed_in_weekday_nights</a:t>
            </a:r>
            <a:r>
              <a:rPr lang="en-IN" sz="1800" dirty="0"/>
              <a:t>: This column has the no of weekday nights stay per </a:t>
            </a:r>
            <a:r>
              <a:rPr lang="en-IN" sz="1800" dirty="0" err="1"/>
              <a:t>reservation.Country</a:t>
            </a:r>
            <a:r>
              <a:rPr lang="en-IN" sz="1800" dirty="0"/>
              <a:t>: The origin country of guest.</a:t>
            </a:r>
            <a:endParaRPr lang="en-IN" sz="1800" b="1" dirty="0"/>
          </a:p>
          <a:p>
            <a:r>
              <a:rPr lang="en-IN" sz="1800" b="1" dirty="0" err="1"/>
              <a:t>Market_segment</a:t>
            </a:r>
            <a:r>
              <a:rPr lang="en-IN" sz="1800" b="1" dirty="0"/>
              <a:t>: </a:t>
            </a:r>
            <a:r>
              <a:rPr lang="en-IN" sz="1800" dirty="0"/>
              <a:t>This column show how reservation was made and purpose of reservation </a:t>
            </a:r>
            <a:r>
              <a:rPr lang="en-IN" sz="1800" dirty="0" err="1"/>
              <a:t>eg</a:t>
            </a:r>
            <a:r>
              <a:rPr lang="en-IN" sz="1800" dirty="0"/>
              <a:t>, corporate means corporate trip, TA for travel agency.</a:t>
            </a:r>
          </a:p>
          <a:p>
            <a:r>
              <a:rPr lang="en-IN" sz="1800" b="1" dirty="0" err="1"/>
              <a:t>Distribution_channel</a:t>
            </a:r>
            <a:r>
              <a:rPr lang="en-IN" sz="1800" b="1" dirty="0"/>
              <a:t>: </a:t>
            </a:r>
            <a:r>
              <a:rPr lang="en-IN" sz="1800" dirty="0"/>
              <a:t>This column shows the medium </a:t>
            </a:r>
            <a:r>
              <a:rPr lang="en-IN" sz="1800" dirty="0" err="1"/>
              <a:t>throuht</a:t>
            </a:r>
            <a:r>
              <a:rPr lang="en-IN" sz="1800" dirty="0"/>
              <a:t> booking was made. </a:t>
            </a:r>
            <a:r>
              <a:rPr lang="en-IN" sz="1800" dirty="0" err="1"/>
              <a:t>I,e</a:t>
            </a:r>
            <a:r>
              <a:rPr lang="en-IN" sz="1800" dirty="0"/>
              <a:t>, direct, corporate, TA/To, undefined, GDS.</a:t>
            </a:r>
          </a:p>
          <a:p>
            <a:r>
              <a:rPr lang="en-IN" sz="1800" b="1" dirty="0" err="1"/>
              <a:t>Is_repeated_guest</a:t>
            </a:r>
            <a:r>
              <a:rPr lang="en-IN" sz="1800" b="1" dirty="0"/>
              <a:t>: </a:t>
            </a:r>
            <a:r>
              <a:rPr lang="en-IN" sz="1800" dirty="0"/>
              <a:t>Shows if the guest is who has arrived earlier or not values 0 and 1, where </a:t>
            </a:r>
            <a:r>
              <a:rPr lang="en-IN" sz="1800" u="sng" dirty="0"/>
              <a:t>0 indicates No</a:t>
            </a:r>
            <a:r>
              <a:rPr lang="en-IN" sz="1800" dirty="0"/>
              <a:t>, 1 </a:t>
            </a:r>
            <a:r>
              <a:rPr lang="en-IN" sz="1800" u="sng" dirty="0"/>
              <a:t>indicates repeated guest</a:t>
            </a:r>
            <a:r>
              <a:rPr lang="en-IN" sz="1800" dirty="0"/>
              <a:t>.</a:t>
            </a:r>
          </a:p>
          <a:p>
            <a:r>
              <a:rPr lang="en-IN" sz="1800" b="1" dirty="0" err="1"/>
              <a:t>Previous_cancellation</a:t>
            </a:r>
            <a:r>
              <a:rPr lang="en-IN" sz="1800" b="1" dirty="0"/>
              <a:t>: </a:t>
            </a:r>
            <a:r>
              <a:rPr lang="en-IN" sz="1800" dirty="0"/>
              <a:t>This shows the no of booking cancelled.</a:t>
            </a:r>
          </a:p>
          <a:p>
            <a:r>
              <a:rPr lang="en-IN" sz="1800" b="1" dirty="0" err="1"/>
              <a:t>Previous_bookings_not_cancelled</a:t>
            </a:r>
            <a:r>
              <a:rPr lang="en-IN" sz="1800" b="1" dirty="0"/>
              <a:t>: </a:t>
            </a:r>
            <a:r>
              <a:rPr lang="en-IN" sz="1800" dirty="0"/>
              <a:t>Shows the no of booking that are not cancelled.</a:t>
            </a:r>
          </a:p>
          <a:p>
            <a:endParaRPr lang="en-IN" sz="1800" dirty="0"/>
          </a:p>
          <a:p>
            <a:endParaRPr lang="en-IN" sz="1800" dirty="0"/>
          </a:p>
          <a:p>
            <a:pPr marL="0" indent="0">
              <a:buNone/>
            </a:pPr>
            <a:endParaRPr lang="en-IN" sz="1800" dirty="0"/>
          </a:p>
        </p:txBody>
      </p:sp>
    </p:spTree>
    <p:extLst>
      <p:ext uri="{BB962C8B-B14F-4D97-AF65-F5344CB8AC3E}">
        <p14:creationId xmlns:p14="http://schemas.microsoft.com/office/powerpoint/2010/main" val="2648430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AEAFC-1C5A-B141-F0CA-9362E6E7DE5C}"/>
              </a:ext>
            </a:extLst>
          </p:cNvPr>
          <p:cNvSpPr>
            <a:spLocks noGrp="1"/>
          </p:cNvSpPr>
          <p:nvPr>
            <p:ph type="title"/>
          </p:nvPr>
        </p:nvSpPr>
        <p:spPr/>
        <p:txBody>
          <a:bodyPr/>
          <a:lstStyle/>
          <a:p>
            <a:r>
              <a:rPr lang="en-IN" dirty="0"/>
              <a:t>Data Summary </a:t>
            </a:r>
            <a:r>
              <a:rPr lang="en-IN" dirty="0" err="1"/>
              <a:t>Cont</a:t>
            </a:r>
            <a:r>
              <a:rPr lang="en-IN" dirty="0"/>
              <a:t>….</a:t>
            </a:r>
          </a:p>
        </p:txBody>
      </p:sp>
      <p:sp>
        <p:nvSpPr>
          <p:cNvPr id="3" name="Content Placeholder 2">
            <a:extLst>
              <a:ext uri="{FF2B5EF4-FFF2-40B4-BE49-F238E27FC236}">
                <a16:creationId xmlns:a16="http://schemas.microsoft.com/office/drawing/2014/main" id="{3E57601E-5952-5AE8-B2C5-D1B366BD29DE}"/>
              </a:ext>
            </a:extLst>
          </p:cNvPr>
          <p:cNvSpPr>
            <a:spLocks noGrp="1"/>
          </p:cNvSpPr>
          <p:nvPr>
            <p:ph idx="1"/>
          </p:nvPr>
        </p:nvSpPr>
        <p:spPr>
          <a:xfrm>
            <a:off x="1097280" y="2091423"/>
            <a:ext cx="10058400" cy="3760891"/>
          </a:xfrm>
        </p:spPr>
        <p:txBody>
          <a:bodyPr>
            <a:noAutofit/>
          </a:bodyPr>
          <a:lstStyle/>
          <a:p>
            <a:r>
              <a:rPr lang="en-IN" sz="1800" b="1" dirty="0" err="1"/>
              <a:t>Deposit_type</a:t>
            </a:r>
            <a:r>
              <a:rPr lang="en-IN" sz="1800" b="1" dirty="0"/>
              <a:t>: </a:t>
            </a:r>
            <a:r>
              <a:rPr lang="en-IN" sz="1800" dirty="0"/>
              <a:t>This column gives the info regarding the type of deposit i.e. no deposit, no refund, refundable.</a:t>
            </a:r>
          </a:p>
          <a:p>
            <a:r>
              <a:rPr lang="en-IN" sz="1800" b="1" dirty="0"/>
              <a:t>Agent: </a:t>
            </a:r>
            <a:r>
              <a:rPr lang="en-IN" sz="1800" dirty="0"/>
              <a:t>This column as the agent code.</a:t>
            </a:r>
          </a:p>
          <a:p>
            <a:r>
              <a:rPr lang="en-IN" sz="1800" b="1" dirty="0"/>
              <a:t>Company: </a:t>
            </a:r>
            <a:r>
              <a:rPr lang="en-IN" sz="1800" dirty="0"/>
              <a:t>This column as the company code.</a:t>
            </a:r>
            <a:endParaRPr lang="en-IN" sz="1800" b="1" dirty="0"/>
          </a:p>
          <a:p>
            <a:r>
              <a:rPr lang="en-IN" sz="1800" b="1" dirty="0" err="1"/>
              <a:t>Day_in_waiting_list</a:t>
            </a:r>
            <a:r>
              <a:rPr lang="en-IN" sz="1800" b="1" dirty="0"/>
              <a:t>: </a:t>
            </a:r>
            <a:r>
              <a:rPr lang="en-IN" sz="1800" dirty="0"/>
              <a:t>This has the no of days in waiting list.</a:t>
            </a:r>
          </a:p>
          <a:p>
            <a:r>
              <a:rPr lang="en-IN" sz="1800" b="1" dirty="0" err="1"/>
              <a:t>Customer_type</a:t>
            </a:r>
            <a:r>
              <a:rPr lang="en-IN" sz="1800" b="1" dirty="0"/>
              <a:t>: </a:t>
            </a:r>
            <a:r>
              <a:rPr lang="en-IN" sz="1800" dirty="0"/>
              <a:t>It shows the type of customer i.e. contract, group, transient and </a:t>
            </a:r>
            <a:r>
              <a:rPr lang="en-IN" sz="1800" dirty="0" err="1"/>
              <a:t>transient_party</a:t>
            </a:r>
            <a:r>
              <a:rPr lang="en-IN" sz="1800" dirty="0"/>
              <a:t>.</a:t>
            </a:r>
          </a:p>
          <a:p>
            <a:r>
              <a:rPr lang="en-IN" sz="1800" b="1" dirty="0"/>
              <a:t>Adults: </a:t>
            </a:r>
            <a:r>
              <a:rPr lang="en-IN" sz="1800" dirty="0"/>
              <a:t>shows the no of adults. </a:t>
            </a:r>
          </a:p>
          <a:p>
            <a:r>
              <a:rPr lang="en-IN" sz="1800" b="1" dirty="0"/>
              <a:t>Children: </a:t>
            </a:r>
            <a:r>
              <a:rPr lang="en-IN" sz="1800" dirty="0"/>
              <a:t>shows the no of children.</a:t>
            </a:r>
          </a:p>
          <a:p>
            <a:r>
              <a:rPr lang="en-IN" sz="1800" b="1" dirty="0"/>
              <a:t>Babies: </a:t>
            </a:r>
            <a:r>
              <a:rPr lang="en-IN" sz="1800" dirty="0"/>
              <a:t>shows the no of babies.</a:t>
            </a:r>
          </a:p>
        </p:txBody>
      </p:sp>
    </p:spTree>
    <p:extLst>
      <p:ext uri="{BB962C8B-B14F-4D97-AF65-F5344CB8AC3E}">
        <p14:creationId xmlns:p14="http://schemas.microsoft.com/office/powerpoint/2010/main" val="1016654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E1D3B-2B07-9B8F-0961-4F815921F7EB}"/>
              </a:ext>
            </a:extLst>
          </p:cNvPr>
          <p:cNvSpPr>
            <a:spLocks noGrp="1"/>
          </p:cNvSpPr>
          <p:nvPr>
            <p:ph type="title"/>
          </p:nvPr>
        </p:nvSpPr>
        <p:spPr/>
        <p:txBody>
          <a:bodyPr/>
          <a:lstStyle/>
          <a:p>
            <a:r>
              <a:rPr lang="en-IN" dirty="0"/>
              <a:t>Data Summary </a:t>
            </a:r>
            <a:r>
              <a:rPr lang="en-IN" dirty="0" err="1"/>
              <a:t>Cont</a:t>
            </a:r>
            <a:r>
              <a:rPr lang="en-IN" dirty="0"/>
              <a:t>….</a:t>
            </a:r>
          </a:p>
        </p:txBody>
      </p:sp>
      <p:sp>
        <p:nvSpPr>
          <p:cNvPr id="3" name="Content Placeholder 2">
            <a:extLst>
              <a:ext uri="{FF2B5EF4-FFF2-40B4-BE49-F238E27FC236}">
                <a16:creationId xmlns:a16="http://schemas.microsoft.com/office/drawing/2014/main" id="{F3074325-9EEF-ED1F-F544-72594DE05049}"/>
              </a:ext>
            </a:extLst>
          </p:cNvPr>
          <p:cNvSpPr>
            <a:spLocks noGrp="1"/>
          </p:cNvSpPr>
          <p:nvPr>
            <p:ph idx="1"/>
          </p:nvPr>
        </p:nvSpPr>
        <p:spPr/>
        <p:txBody>
          <a:bodyPr>
            <a:normAutofit fontScale="92500" lnSpcReduction="20000"/>
          </a:bodyPr>
          <a:lstStyle/>
          <a:p>
            <a:r>
              <a:rPr lang="en-IN" sz="2000" b="1" dirty="0"/>
              <a:t>Meal: </a:t>
            </a:r>
            <a:r>
              <a:rPr lang="en-IN" sz="2000" dirty="0"/>
              <a:t>Meal preferences per reservation i.e. BB, FB, HB SC, Undefined.</a:t>
            </a:r>
          </a:p>
          <a:p>
            <a:r>
              <a:rPr lang="en-IN" sz="2000" b="1" dirty="0" err="1"/>
              <a:t>Adr</a:t>
            </a:r>
            <a:r>
              <a:rPr lang="en-IN" sz="2000" b="1" dirty="0"/>
              <a:t>: </a:t>
            </a:r>
            <a:r>
              <a:rPr lang="en-IN" sz="2000" dirty="0"/>
              <a:t>It shows the average daily rate(ADR).</a:t>
            </a:r>
            <a:endParaRPr lang="en-IN" sz="2000" b="1" dirty="0"/>
          </a:p>
          <a:p>
            <a:r>
              <a:rPr lang="en-IN" sz="2000" b="1" dirty="0" err="1"/>
              <a:t>Required_car_parking_spaces</a:t>
            </a:r>
            <a:r>
              <a:rPr lang="en-IN" sz="2000" b="1" dirty="0"/>
              <a:t>: </a:t>
            </a:r>
            <a:r>
              <a:rPr lang="en-IN" sz="2000" dirty="0"/>
              <a:t>This column shows the No of request made by the for car parking spaces.</a:t>
            </a:r>
          </a:p>
          <a:p>
            <a:r>
              <a:rPr lang="en-IN" sz="2000" b="1" dirty="0" err="1"/>
              <a:t>Total_of_special_request</a:t>
            </a:r>
            <a:r>
              <a:rPr lang="en-IN" sz="2000" b="1" dirty="0"/>
              <a:t>: </a:t>
            </a:r>
            <a:r>
              <a:rPr lang="en-IN" sz="2000" dirty="0"/>
              <a:t>This column shows the no of special request made.</a:t>
            </a:r>
            <a:endParaRPr lang="en-IN" sz="2000" b="1" dirty="0"/>
          </a:p>
          <a:p>
            <a:r>
              <a:rPr lang="en-IN" sz="2000" b="1" dirty="0" err="1"/>
              <a:t>Reservation_status</a:t>
            </a:r>
            <a:r>
              <a:rPr lang="en-IN" sz="2000" b="1" dirty="0"/>
              <a:t>: </a:t>
            </a:r>
            <a:r>
              <a:rPr lang="en-IN" sz="2000" dirty="0"/>
              <a:t>Shows the reservation statues i.e. check out and check in.</a:t>
            </a:r>
          </a:p>
          <a:p>
            <a:r>
              <a:rPr lang="en-IN" sz="2000" b="1" dirty="0" err="1"/>
              <a:t>Reserved_room_type</a:t>
            </a:r>
            <a:r>
              <a:rPr lang="en-IN" sz="2000" b="1" dirty="0"/>
              <a:t>: </a:t>
            </a:r>
            <a:r>
              <a:rPr lang="en-IN" sz="2000" dirty="0"/>
              <a:t>The room type reserved while booking.</a:t>
            </a:r>
          </a:p>
          <a:p>
            <a:r>
              <a:rPr lang="en-IN" sz="2000" b="1" dirty="0" err="1"/>
              <a:t>Assigned_room_typr</a:t>
            </a:r>
            <a:r>
              <a:rPr lang="en-IN" sz="2000" b="1" dirty="0"/>
              <a:t>: </a:t>
            </a:r>
            <a:r>
              <a:rPr lang="en-IN" sz="2000" dirty="0"/>
              <a:t>The room assigned at the moment of arrival.</a:t>
            </a:r>
          </a:p>
          <a:p>
            <a:r>
              <a:rPr lang="en-IN" sz="2000" b="1" dirty="0"/>
              <a:t>Booking Changes: </a:t>
            </a:r>
            <a:r>
              <a:rPr lang="en-IN" sz="2000" dirty="0" err="1"/>
              <a:t>No.of</a:t>
            </a:r>
            <a:r>
              <a:rPr lang="en-IN" sz="2000" dirty="0"/>
              <a:t> changes made while booking.</a:t>
            </a:r>
          </a:p>
        </p:txBody>
      </p:sp>
    </p:spTree>
    <p:extLst>
      <p:ext uri="{BB962C8B-B14F-4D97-AF65-F5344CB8AC3E}">
        <p14:creationId xmlns:p14="http://schemas.microsoft.com/office/powerpoint/2010/main" val="3231462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F47DD-6FBF-FA2A-6050-38F97AB52DE6}"/>
              </a:ext>
            </a:extLst>
          </p:cNvPr>
          <p:cNvSpPr>
            <a:spLocks noGrp="1"/>
          </p:cNvSpPr>
          <p:nvPr>
            <p:ph type="title"/>
          </p:nvPr>
        </p:nvSpPr>
        <p:spPr>
          <a:xfrm>
            <a:off x="1066800" y="286603"/>
            <a:ext cx="10058400" cy="1450757"/>
          </a:xfrm>
        </p:spPr>
        <p:txBody>
          <a:bodyPr/>
          <a:lstStyle/>
          <a:p>
            <a:r>
              <a:rPr lang="en-IN" dirty="0"/>
              <a:t>MECE Approach </a:t>
            </a:r>
          </a:p>
        </p:txBody>
      </p:sp>
      <p:graphicFrame>
        <p:nvGraphicFramePr>
          <p:cNvPr id="4" name="Content Placeholder 3">
            <a:extLst>
              <a:ext uri="{FF2B5EF4-FFF2-40B4-BE49-F238E27FC236}">
                <a16:creationId xmlns:a16="http://schemas.microsoft.com/office/drawing/2014/main" id="{52AC02FD-8D71-AEF7-A737-93AC1D1A06E1}"/>
              </a:ext>
            </a:extLst>
          </p:cNvPr>
          <p:cNvGraphicFramePr>
            <a:graphicFrameLocks noGrp="1"/>
          </p:cNvGraphicFramePr>
          <p:nvPr>
            <p:ph idx="1"/>
            <p:extLst>
              <p:ext uri="{D42A27DB-BD31-4B8C-83A1-F6EECF244321}">
                <p14:modId xmlns:p14="http://schemas.microsoft.com/office/powerpoint/2010/main" val="1543594800"/>
              </p:ext>
            </p:extLst>
          </p:nvPr>
        </p:nvGraphicFramePr>
        <p:xfrm>
          <a:off x="1066800" y="2076248"/>
          <a:ext cx="10058399" cy="4072882"/>
        </p:xfrm>
        <a:graphic>
          <a:graphicData uri="http://schemas.openxmlformats.org/drawingml/2006/table">
            <a:tbl>
              <a:tblPr firstRow="1" bandRow="1">
                <a:tableStyleId>{5C22544A-7EE6-4342-B048-85BDC9FD1C3A}</a:tableStyleId>
              </a:tblPr>
              <a:tblGrid>
                <a:gridCol w="2007926">
                  <a:extLst>
                    <a:ext uri="{9D8B030D-6E8A-4147-A177-3AD203B41FA5}">
                      <a16:colId xmlns:a16="http://schemas.microsoft.com/office/drawing/2014/main" val="1859823395"/>
                    </a:ext>
                  </a:extLst>
                </a:gridCol>
                <a:gridCol w="2034045">
                  <a:extLst>
                    <a:ext uri="{9D8B030D-6E8A-4147-A177-3AD203B41FA5}">
                      <a16:colId xmlns:a16="http://schemas.microsoft.com/office/drawing/2014/main" val="2959512352"/>
                    </a:ext>
                  </a:extLst>
                </a:gridCol>
                <a:gridCol w="2198105">
                  <a:extLst>
                    <a:ext uri="{9D8B030D-6E8A-4147-A177-3AD203B41FA5}">
                      <a16:colId xmlns:a16="http://schemas.microsoft.com/office/drawing/2014/main" val="1454501288"/>
                    </a:ext>
                  </a:extLst>
                </a:gridCol>
                <a:gridCol w="1967114">
                  <a:extLst>
                    <a:ext uri="{9D8B030D-6E8A-4147-A177-3AD203B41FA5}">
                      <a16:colId xmlns:a16="http://schemas.microsoft.com/office/drawing/2014/main" val="3255234706"/>
                    </a:ext>
                  </a:extLst>
                </a:gridCol>
                <a:gridCol w="1851209">
                  <a:extLst>
                    <a:ext uri="{9D8B030D-6E8A-4147-A177-3AD203B41FA5}">
                      <a16:colId xmlns:a16="http://schemas.microsoft.com/office/drawing/2014/main" val="1380036314"/>
                    </a:ext>
                  </a:extLst>
                </a:gridCol>
              </a:tblGrid>
              <a:tr h="703991">
                <a:tc>
                  <a:txBody>
                    <a:bodyPr/>
                    <a:lstStyle/>
                    <a:p>
                      <a:pPr algn="ctr">
                        <a:lnSpc>
                          <a:spcPct val="107000"/>
                        </a:lnSpc>
                        <a:spcAft>
                          <a:spcPts val="800"/>
                        </a:spcAft>
                      </a:pPr>
                      <a:r>
                        <a:rPr lang="en-IN" sz="1200">
                          <a:effectLst/>
                        </a:rPr>
                        <a:t>BOOKING PATTERNS and TRENDS</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nchor="ctr"/>
                </a:tc>
                <a:tc>
                  <a:txBody>
                    <a:bodyPr/>
                    <a:lstStyle/>
                    <a:p>
                      <a:pPr algn="ctr">
                        <a:lnSpc>
                          <a:spcPct val="107000"/>
                        </a:lnSpc>
                        <a:spcAft>
                          <a:spcPts val="800"/>
                        </a:spcAft>
                      </a:pPr>
                      <a:r>
                        <a:rPr lang="en-IN" sz="1200">
                          <a:effectLst/>
                        </a:rPr>
                        <a:t>GUEST PREFERENCE</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nchor="ctr"/>
                </a:tc>
                <a:tc>
                  <a:txBody>
                    <a:bodyPr/>
                    <a:lstStyle/>
                    <a:p>
                      <a:pPr algn="ctr">
                        <a:lnSpc>
                          <a:spcPct val="107000"/>
                        </a:lnSpc>
                        <a:spcAft>
                          <a:spcPts val="800"/>
                        </a:spcAft>
                      </a:pPr>
                      <a:r>
                        <a:rPr lang="en-IN" sz="1200">
                          <a:effectLst/>
                        </a:rPr>
                        <a:t>CANCELLATION ANALYSIS</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nchor="ctr"/>
                </a:tc>
                <a:tc>
                  <a:txBody>
                    <a:bodyPr/>
                    <a:lstStyle/>
                    <a:p>
                      <a:pPr algn="ctr">
                        <a:lnSpc>
                          <a:spcPct val="107000"/>
                        </a:lnSpc>
                        <a:spcAft>
                          <a:spcPts val="800"/>
                        </a:spcAft>
                      </a:pPr>
                      <a:r>
                        <a:rPr lang="en-IN" sz="1200">
                          <a:effectLst/>
                        </a:rPr>
                        <a:t>ROOM ALLOCATION and MODIFICATION</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nchor="ctr"/>
                </a:tc>
                <a:tc>
                  <a:txBody>
                    <a:bodyPr/>
                    <a:lstStyle/>
                    <a:p>
                      <a:pPr algn="ctr">
                        <a:lnSpc>
                          <a:spcPct val="107000"/>
                        </a:lnSpc>
                        <a:spcAft>
                          <a:spcPts val="800"/>
                        </a:spcAft>
                      </a:pPr>
                      <a:r>
                        <a:rPr lang="en-IN" sz="1200">
                          <a:effectLst/>
                        </a:rPr>
                        <a:t>BOOKING SOURCES and REVENUE</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nchor="ctr"/>
                </a:tc>
                <a:extLst>
                  <a:ext uri="{0D108BD9-81ED-4DB2-BD59-A6C34878D82A}">
                    <a16:rowId xmlns:a16="http://schemas.microsoft.com/office/drawing/2014/main" val="73758451"/>
                  </a:ext>
                </a:extLst>
              </a:tr>
              <a:tr h="649544">
                <a:tc>
                  <a:txBody>
                    <a:bodyPr/>
                    <a:lstStyle/>
                    <a:p>
                      <a:pPr algn="l">
                        <a:lnSpc>
                          <a:spcPct val="107000"/>
                        </a:lnSpc>
                        <a:spcAft>
                          <a:spcPts val="800"/>
                        </a:spcAft>
                      </a:pPr>
                      <a:r>
                        <a:rPr lang="en-IN" sz="1100">
                          <a:effectLst/>
                        </a:rPr>
                        <a:t>Analyse booking data to identify trends in the no of booking over time</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tc>
                <a:tc>
                  <a:txBody>
                    <a:bodyPr/>
                    <a:lstStyle/>
                    <a:p>
                      <a:pPr algn="l">
                        <a:lnSpc>
                          <a:spcPct val="107000"/>
                        </a:lnSpc>
                        <a:spcAft>
                          <a:spcPts val="800"/>
                        </a:spcAft>
                      </a:pPr>
                      <a:r>
                        <a:rPr lang="en-IN" sz="1100">
                          <a:effectLst/>
                        </a:rPr>
                        <a:t>Analyse type of meal booked</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tc>
                <a:tc>
                  <a:txBody>
                    <a:bodyPr/>
                    <a:lstStyle/>
                    <a:p>
                      <a:pPr algn="l">
                        <a:lnSpc>
                          <a:spcPct val="107000"/>
                        </a:lnSpc>
                        <a:spcAft>
                          <a:spcPts val="800"/>
                        </a:spcAft>
                      </a:pPr>
                      <a:r>
                        <a:rPr lang="en-IN" sz="1100">
                          <a:effectLst/>
                        </a:rPr>
                        <a:t>Analyse the impact of deposit type</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tc>
                <a:tc>
                  <a:txBody>
                    <a:bodyPr/>
                    <a:lstStyle/>
                    <a:p>
                      <a:pPr algn="l">
                        <a:lnSpc>
                          <a:spcPct val="107000"/>
                        </a:lnSpc>
                        <a:spcAft>
                          <a:spcPts val="800"/>
                        </a:spcAft>
                      </a:pPr>
                      <a:r>
                        <a:rPr lang="en-IN" sz="1100">
                          <a:effectLst/>
                        </a:rPr>
                        <a:t>Analyse room allocation dynamics</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tc>
                <a:tc>
                  <a:txBody>
                    <a:bodyPr/>
                    <a:lstStyle/>
                    <a:p>
                      <a:pPr algn="l">
                        <a:lnSpc>
                          <a:spcPct val="107000"/>
                        </a:lnSpc>
                        <a:spcAft>
                          <a:spcPts val="800"/>
                        </a:spcAft>
                      </a:pPr>
                      <a:r>
                        <a:rPr lang="en-IN" sz="1100">
                          <a:effectLst/>
                        </a:rPr>
                        <a:t>Analyse revenues generated from different sourness</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tc>
                <a:extLst>
                  <a:ext uri="{0D108BD9-81ED-4DB2-BD59-A6C34878D82A}">
                    <a16:rowId xmlns:a16="http://schemas.microsoft.com/office/drawing/2014/main" val="1011116384"/>
                  </a:ext>
                </a:extLst>
              </a:tr>
              <a:tr h="869337">
                <a:tc>
                  <a:txBody>
                    <a:bodyPr/>
                    <a:lstStyle/>
                    <a:p>
                      <a:pPr algn="l">
                        <a:lnSpc>
                          <a:spcPct val="107000"/>
                        </a:lnSpc>
                        <a:spcAft>
                          <a:spcPts val="800"/>
                        </a:spcAft>
                      </a:pPr>
                      <a:r>
                        <a:rPr lang="en-IN" sz="1100">
                          <a:effectLst/>
                        </a:rPr>
                        <a:t>Categorize booking by hotel type (resorts hotel and city hotel)</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tc>
                <a:tc>
                  <a:txBody>
                    <a:bodyPr/>
                    <a:lstStyle/>
                    <a:p>
                      <a:pPr algn="l">
                        <a:lnSpc>
                          <a:spcPct val="107000"/>
                        </a:lnSpc>
                        <a:spcAft>
                          <a:spcPts val="800"/>
                        </a:spcAft>
                      </a:pPr>
                      <a:r>
                        <a:rPr lang="en-IN" sz="1100">
                          <a:effectLst/>
                        </a:rPr>
                        <a:t>Examine special requests made by guests and their frequency</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tc>
                <a:tc>
                  <a:txBody>
                    <a:bodyPr/>
                    <a:lstStyle/>
                    <a:p>
                      <a:pPr algn="l">
                        <a:lnSpc>
                          <a:spcPct val="107000"/>
                        </a:lnSpc>
                        <a:spcAft>
                          <a:spcPts val="800"/>
                        </a:spcAft>
                      </a:pPr>
                      <a:r>
                        <a:rPr lang="en-IN" sz="1100">
                          <a:effectLst/>
                        </a:rPr>
                        <a:t>Calculating the cancellation rate and identify factors influencing cancellation</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tc>
                <a:tc>
                  <a:txBody>
                    <a:bodyPr/>
                    <a:lstStyle/>
                    <a:p>
                      <a:pPr algn="l">
                        <a:lnSpc>
                          <a:spcPct val="107000"/>
                        </a:lnSpc>
                        <a:spcAft>
                          <a:spcPts val="800"/>
                        </a:spcAft>
                      </a:pPr>
                      <a:r>
                        <a:rPr lang="en-IN" sz="1100">
                          <a:effectLst/>
                        </a:rPr>
                        <a:t>Calculate the no of changes made to booking and their impact on revenue</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tc>
                <a:tc>
                  <a:txBody>
                    <a:bodyPr/>
                    <a:lstStyle/>
                    <a:p>
                      <a:pPr algn="l">
                        <a:lnSpc>
                          <a:spcPct val="107000"/>
                        </a:lnSpc>
                        <a:spcAft>
                          <a:spcPts val="800"/>
                        </a:spcAft>
                      </a:pPr>
                      <a:r>
                        <a:rPr lang="en-IN" sz="1100">
                          <a:effectLst/>
                        </a:rPr>
                        <a:t>Explore the historical behaviour of guest</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tc>
                <a:extLst>
                  <a:ext uri="{0D108BD9-81ED-4DB2-BD59-A6C34878D82A}">
                    <a16:rowId xmlns:a16="http://schemas.microsoft.com/office/drawing/2014/main" val="1838844798"/>
                  </a:ext>
                </a:extLst>
              </a:tr>
              <a:tr h="1018646">
                <a:tc>
                  <a:txBody>
                    <a:bodyPr/>
                    <a:lstStyle/>
                    <a:p>
                      <a:pPr algn="l">
                        <a:lnSpc>
                          <a:spcPct val="107000"/>
                        </a:lnSpc>
                        <a:spcAft>
                          <a:spcPts val="800"/>
                        </a:spcAft>
                      </a:pPr>
                      <a:r>
                        <a:rPr lang="en-IN" sz="1100">
                          <a:effectLst/>
                        </a:rPr>
                        <a:t>Analyse seasons variations in booking patterns (by week number and day of week</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tc>
                <a:tc>
                  <a:txBody>
                    <a:bodyPr/>
                    <a:lstStyle/>
                    <a:p>
                      <a:pPr algn="l">
                        <a:lnSpc>
                          <a:spcPct val="107000"/>
                        </a:lnSpc>
                        <a:spcAft>
                          <a:spcPts val="800"/>
                        </a:spcAft>
                      </a:pPr>
                      <a:r>
                        <a:rPr lang="en-IN" sz="1100">
                          <a:effectLst/>
                        </a:rPr>
                        <a:t>Analysing the composition of guest (no of adults, children and babies)</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tc>
                <a:tc>
                  <a:txBody>
                    <a:bodyPr/>
                    <a:lstStyle/>
                    <a:p>
                      <a:pPr algn="l">
                        <a:lnSpc>
                          <a:spcPct val="107000"/>
                        </a:lnSpc>
                        <a:spcAft>
                          <a:spcPts val="800"/>
                        </a:spcAft>
                      </a:pPr>
                      <a:r>
                        <a:rPr lang="en-IN" sz="1100">
                          <a:effectLst/>
                        </a:rPr>
                        <a:t>Explore the relationship between booking agent Ids and cancellation</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tc>
                <a:tc>
                  <a:txBody>
                    <a:bodyPr/>
                    <a:lstStyle/>
                    <a:p>
                      <a:pPr algn="l">
                        <a:lnSpc>
                          <a:spcPct val="107000"/>
                        </a:lnSpc>
                        <a:spcAft>
                          <a:spcPts val="800"/>
                        </a:spcAft>
                      </a:pPr>
                      <a:r>
                        <a:rPr lang="en-IN" sz="1100">
                          <a:effectLst/>
                        </a:rPr>
                        <a:t>Investigate the impact of room modification on guest satisfaction</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tc>
                <a:tc>
                  <a:txBody>
                    <a:bodyPr/>
                    <a:lstStyle/>
                    <a:p>
                      <a:pPr algn="l">
                        <a:lnSpc>
                          <a:spcPct val="107000"/>
                        </a:lnSpc>
                        <a:spcAft>
                          <a:spcPts val="800"/>
                        </a:spcAft>
                      </a:pPr>
                      <a:r>
                        <a:rPr lang="en-IN" sz="1100">
                          <a:effectLst/>
                        </a:rPr>
                        <a:t>Investigate the influence of customers on revenue.</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tc>
                <a:extLst>
                  <a:ext uri="{0D108BD9-81ED-4DB2-BD59-A6C34878D82A}">
                    <a16:rowId xmlns:a16="http://schemas.microsoft.com/office/drawing/2014/main" val="4095057343"/>
                  </a:ext>
                </a:extLst>
              </a:tr>
              <a:tr h="831364">
                <a:tc>
                  <a:txBody>
                    <a:bodyPr/>
                    <a:lstStyle/>
                    <a:p>
                      <a:pPr algn="l">
                        <a:lnSpc>
                          <a:spcPct val="107000"/>
                        </a:lnSpc>
                        <a:spcAft>
                          <a:spcPts val="800"/>
                        </a:spcAft>
                      </a:pPr>
                      <a:r>
                        <a:rPr lang="en-IN" sz="1100">
                          <a:effectLst/>
                        </a:rPr>
                        <a:t>Calculate the average lead time for booking</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tc>
                <a:tc>
                  <a:txBody>
                    <a:bodyPr/>
                    <a:lstStyle/>
                    <a:p>
                      <a:pPr algn="l">
                        <a:lnSpc>
                          <a:spcPct val="107000"/>
                        </a:lnSpc>
                        <a:spcAft>
                          <a:spcPts val="800"/>
                        </a:spcAft>
                      </a:pPr>
                      <a:r>
                        <a:rPr lang="en-IN" sz="1100">
                          <a:effectLst/>
                        </a:rPr>
                        <a:t>Analyse the car parking space requirement</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tc>
                <a:tc>
                  <a:txBody>
                    <a:bodyPr/>
                    <a:lstStyle/>
                    <a:p>
                      <a:pPr algn="l">
                        <a:lnSpc>
                          <a:spcPct val="107000"/>
                        </a:lnSpc>
                        <a:spcAft>
                          <a:spcPts val="800"/>
                        </a:spcAft>
                      </a:pPr>
                      <a:r>
                        <a:rPr lang="en-IN" sz="1100">
                          <a:effectLst/>
                        </a:rPr>
                        <a:t>Determine if repeated guests have a lower cancellation rate</a:t>
                      </a:r>
                      <a:endParaRPr lang="en-IN" sz="1100" b="1">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tc>
                <a:tc>
                  <a:txBody>
                    <a:bodyPr/>
                    <a:lstStyle/>
                    <a:p>
                      <a:pPr algn="l"/>
                      <a:endParaRPr lang="en-IN" sz="1200">
                        <a:effectLst/>
                        <a:latin typeface="Calibri" panose="020F0502020204030204" pitchFamily="34" charset="0"/>
                        <a:cs typeface="Times New Roman" panose="02020603050405020304" pitchFamily="18" charset="0"/>
                      </a:endParaRPr>
                    </a:p>
                  </a:txBody>
                  <a:tcPr marL="87715" marR="87715" marT="43858" marB="43858"/>
                </a:tc>
                <a:tc>
                  <a:txBody>
                    <a:bodyPr/>
                    <a:lstStyle/>
                    <a:p>
                      <a:pPr algn="l">
                        <a:lnSpc>
                          <a:spcPct val="107000"/>
                        </a:lnSpc>
                        <a:spcAft>
                          <a:spcPts val="800"/>
                        </a:spcAft>
                      </a:pPr>
                      <a:r>
                        <a:rPr lang="en-IN" sz="1100" dirty="0">
                          <a:effectLst/>
                        </a:rPr>
                        <a:t>Calculate revenue per available room and revenue per guest.</a:t>
                      </a:r>
                      <a:endParaRPr lang="en-IN" sz="1100" b="1" dirty="0">
                        <a:solidFill>
                          <a:srgbClr val="FFFFFF"/>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87715" marR="87715" marT="43858" marB="43858"/>
                </a:tc>
                <a:extLst>
                  <a:ext uri="{0D108BD9-81ED-4DB2-BD59-A6C34878D82A}">
                    <a16:rowId xmlns:a16="http://schemas.microsoft.com/office/drawing/2014/main" val="3432087954"/>
                  </a:ext>
                </a:extLst>
              </a:tr>
            </a:tbl>
          </a:graphicData>
        </a:graphic>
      </p:graphicFrame>
    </p:spTree>
    <p:extLst>
      <p:ext uri="{BB962C8B-B14F-4D97-AF65-F5344CB8AC3E}">
        <p14:creationId xmlns:p14="http://schemas.microsoft.com/office/powerpoint/2010/main" val="2875232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23116-452D-22C8-A63F-942155AC570B}"/>
              </a:ext>
            </a:extLst>
          </p:cNvPr>
          <p:cNvSpPr>
            <a:spLocks noGrp="1"/>
          </p:cNvSpPr>
          <p:nvPr>
            <p:ph type="title"/>
          </p:nvPr>
        </p:nvSpPr>
        <p:spPr/>
        <p:txBody>
          <a:bodyPr/>
          <a:lstStyle/>
          <a:p>
            <a:r>
              <a:rPr lang="en-IN" sz="4800" dirty="0"/>
              <a:t>Setting Up Work Space  </a:t>
            </a:r>
            <a:endParaRPr lang="en-IN" dirty="0"/>
          </a:p>
        </p:txBody>
      </p:sp>
      <p:sp>
        <p:nvSpPr>
          <p:cNvPr id="3" name="Content Placeholder 2">
            <a:extLst>
              <a:ext uri="{FF2B5EF4-FFF2-40B4-BE49-F238E27FC236}">
                <a16:creationId xmlns:a16="http://schemas.microsoft.com/office/drawing/2014/main" id="{DD426647-DC61-D72D-5C93-7750111E9B48}"/>
              </a:ext>
            </a:extLst>
          </p:cNvPr>
          <p:cNvSpPr>
            <a:spLocks noGrp="1"/>
          </p:cNvSpPr>
          <p:nvPr>
            <p:ph idx="1"/>
          </p:nvPr>
        </p:nvSpPr>
        <p:spPr/>
        <p:txBody>
          <a:bodyPr>
            <a:noAutofit/>
          </a:bodyPr>
          <a:lstStyle/>
          <a:p>
            <a:pPr>
              <a:lnSpc>
                <a:spcPct val="107000"/>
              </a:lnSpc>
              <a:spcAft>
                <a:spcPts val="800"/>
              </a:spcAft>
            </a:pPr>
            <a:r>
              <a:rPr lang="en-US" sz="1800" b="0" dirty="0">
                <a:solidFill>
                  <a:schemeClr val="tx1"/>
                </a:solidFill>
                <a:effectLst/>
                <a:ea typeface="Yu Mincho" panose="02020400000000000000" pitchFamily="18" charset="-128"/>
                <a:cs typeface="Times New Roman" panose="02020603050405020304" pitchFamily="18" charset="0"/>
              </a:rPr>
              <a:t>Visit the official MySQL website to download the MySQL installer. You can find it at </a:t>
            </a:r>
            <a:r>
              <a:rPr lang="en-US" sz="1800" b="1" u="sng" dirty="0">
                <a:solidFill>
                  <a:schemeClr val="tx1"/>
                </a:solidFill>
                <a:effectLst/>
                <a:ea typeface="Yu Mincho" panose="02020400000000000000" pitchFamily="18" charset="-128"/>
                <a:cs typeface="Times New Roman" panose="02020603050405020304" pitchFamily="18" charset="0"/>
              </a:rPr>
              <a:t>https://dev.mysql.com/downloads/install</a:t>
            </a:r>
            <a:r>
              <a:rPr lang="en-US" sz="1800" b="0" dirty="0">
                <a:solidFill>
                  <a:schemeClr val="tx1"/>
                </a:solidFill>
                <a:effectLst/>
                <a:ea typeface="Yu Mincho" panose="02020400000000000000" pitchFamily="18" charset="-128"/>
                <a:cs typeface="Times New Roman" panose="02020603050405020304" pitchFamily="18" charset="0"/>
              </a:rPr>
              <a:t>. Select the appropriate version for your operating system (Windows, macOS, or Linux) and follow the download instructions and install.</a:t>
            </a:r>
          </a:p>
          <a:p>
            <a:pPr>
              <a:lnSpc>
                <a:spcPct val="107000"/>
              </a:lnSpc>
              <a:spcAft>
                <a:spcPts val="800"/>
              </a:spcAft>
            </a:pPr>
            <a:r>
              <a:rPr lang="en-US" sz="1800" b="0" dirty="0">
                <a:solidFill>
                  <a:schemeClr val="tx1"/>
                </a:solidFill>
                <a:effectLst/>
                <a:ea typeface="Yu Mincho" panose="02020400000000000000" pitchFamily="18" charset="-128"/>
                <a:cs typeface="Times New Roman" panose="02020603050405020304" pitchFamily="18" charset="0"/>
              </a:rPr>
              <a:t>After a successful installation, you can access MySQL Workbench. </a:t>
            </a:r>
            <a:endParaRPr lang="en-IN" sz="1800" b="1" dirty="0">
              <a:solidFill>
                <a:schemeClr val="tx1"/>
              </a:solidFill>
              <a:effectLst/>
              <a:ea typeface="Yu Mincho" panose="02020400000000000000" pitchFamily="18" charset="-128"/>
              <a:cs typeface="Times New Roman" panose="02020603050405020304" pitchFamily="18" charset="0"/>
            </a:endParaRPr>
          </a:p>
          <a:p>
            <a:pPr>
              <a:lnSpc>
                <a:spcPct val="107000"/>
              </a:lnSpc>
              <a:spcAft>
                <a:spcPts val="800"/>
              </a:spcAft>
            </a:pPr>
            <a:r>
              <a:rPr lang="en-US" sz="1800" b="1" dirty="0">
                <a:solidFill>
                  <a:schemeClr val="tx1"/>
                </a:solidFill>
                <a:effectLst/>
                <a:ea typeface="Yu Mincho" panose="02020400000000000000" pitchFamily="18" charset="-128"/>
                <a:cs typeface="Times New Roman" panose="02020603050405020304" pitchFamily="18" charset="0"/>
              </a:rPr>
              <a:t>Menu Bar: </a:t>
            </a:r>
            <a:r>
              <a:rPr lang="en-US" sz="1800" b="0" dirty="0">
                <a:solidFill>
                  <a:schemeClr val="tx1"/>
                </a:solidFill>
                <a:effectLst/>
                <a:ea typeface="Yu Mincho" panose="02020400000000000000" pitchFamily="18" charset="-128"/>
                <a:cs typeface="Times New Roman" panose="02020603050405020304" pitchFamily="18" charset="0"/>
              </a:rPr>
              <a:t>The menu bar at the top contains various options for managing and configuring MySQL.</a:t>
            </a:r>
            <a:endParaRPr lang="en-IN" sz="1800" b="1" dirty="0">
              <a:solidFill>
                <a:schemeClr val="tx1"/>
              </a:solidFill>
              <a:effectLst/>
              <a:ea typeface="Yu Mincho" panose="02020400000000000000" pitchFamily="18" charset="-128"/>
              <a:cs typeface="Times New Roman" panose="02020603050405020304" pitchFamily="18" charset="0"/>
            </a:endParaRPr>
          </a:p>
          <a:p>
            <a:pPr>
              <a:lnSpc>
                <a:spcPct val="107000"/>
              </a:lnSpc>
              <a:spcAft>
                <a:spcPts val="800"/>
              </a:spcAft>
            </a:pPr>
            <a:r>
              <a:rPr lang="en-US" sz="1800" b="1" dirty="0">
                <a:solidFill>
                  <a:schemeClr val="tx1"/>
                </a:solidFill>
                <a:effectLst/>
                <a:ea typeface="Yu Mincho" panose="02020400000000000000" pitchFamily="18" charset="-128"/>
                <a:cs typeface="Times New Roman" panose="02020603050405020304" pitchFamily="18" charset="0"/>
              </a:rPr>
              <a:t>Navigator Section: </a:t>
            </a:r>
            <a:r>
              <a:rPr lang="en-US" sz="1800" b="0" dirty="0">
                <a:solidFill>
                  <a:schemeClr val="tx1"/>
                </a:solidFill>
                <a:effectLst/>
                <a:ea typeface="Yu Mincho" panose="02020400000000000000" pitchFamily="18" charset="-128"/>
                <a:cs typeface="Times New Roman" panose="02020603050405020304" pitchFamily="18" charset="0"/>
              </a:rPr>
              <a:t>On the left-hand side, you will find the navigator section. Here, you can see a list of databases, connections, and server management options.</a:t>
            </a:r>
            <a:endParaRPr lang="en-IN" sz="1800" b="1" dirty="0">
              <a:solidFill>
                <a:schemeClr val="tx1"/>
              </a:solidFill>
              <a:effectLst/>
              <a:ea typeface="Yu Mincho" panose="02020400000000000000" pitchFamily="18" charset="-128"/>
              <a:cs typeface="Times New Roman" panose="02020603050405020304" pitchFamily="18" charset="0"/>
            </a:endParaRPr>
          </a:p>
          <a:p>
            <a:pPr>
              <a:lnSpc>
                <a:spcPct val="107000"/>
              </a:lnSpc>
              <a:spcAft>
                <a:spcPts val="800"/>
              </a:spcAft>
            </a:pPr>
            <a:r>
              <a:rPr lang="en-US" sz="1800" b="1" dirty="0">
                <a:solidFill>
                  <a:schemeClr val="tx1"/>
                </a:solidFill>
                <a:effectLst/>
                <a:ea typeface="Yu Mincho" panose="02020400000000000000" pitchFamily="18" charset="-128"/>
                <a:cs typeface="Times New Roman" panose="02020603050405020304" pitchFamily="18" charset="0"/>
              </a:rPr>
              <a:t>Query Section: </a:t>
            </a:r>
            <a:r>
              <a:rPr lang="en-US" sz="1800" b="0" dirty="0">
                <a:solidFill>
                  <a:schemeClr val="tx1"/>
                </a:solidFill>
                <a:effectLst/>
                <a:ea typeface="Yu Mincho" panose="02020400000000000000" pitchFamily="18" charset="-128"/>
                <a:cs typeface="Times New Roman" panose="02020603050405020304" pitchFamily="18" charset="0"/>
              </a:rPr>
              <a:t>In the center, you'll have the Query section. This is where you can write and execute SQL queries against your databases.</a:t>
            </a:r>
            <a:endParaRPr lang="en-IN" sz="1800" b="1" dirty="0">
              <a:solidFill>
                <a:schemeClr val="tx1"/>
              </a:solidFill>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68077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77FF-B668-076D-2BE1-98CE68B55732}"/>
              </a:ext>
            </a:extLst>
          </p:cNvPr>
          <p:cNvSpPr>
            <a:spLocks noGrp="1"/>
          </p:cNvSpPr>
          <p:nvPr>
            <p:ph type="title"/>
          </p:nvPr>
        </p:nvSpPr>
        <p:spPr/>
        <p:txBody>
          <a:bodyPr/>
          <a:lstStyle/>
          <a:p>
            <a:r>
              <a:rPr lang="en-IN" sz="4400" dirty="0"/>
              <a:t>Setting Up Work Space Cont.…</a:t>
            </a:r>
            <a:endParaRPr lang="en-IN" dirty="0"/>
          </a:p>
        </p:txBody>
      </p:sp>
      <p:sp>
        <p:nvSpPr>
          <p:cNvPr id="3" name="Content Placeholder 2">
            <a:extLst>
              <a:ext uri="{FF2B5EF4-FFF2-40B4-BE49-F238E27FC236}">
                <a16:creationId xmlns:a16="http://schemas.microsoft.com/office/drawing/2014/main" id="{2FC6C3C6-8098-C387-429C-046A33E924F4}"/>
              </a:ext>
            </a:extLst>
          </p:cNvPr>
          <p:cNvSpPr>
            <a:spLocks noGrp="1"/>
          </p:cNvSpPr>
          <p:nvPr>
            <p:ph idx="1"/>
          </p:nvPr>
        </p:nvSpPr>
        <p:spPr/>
        <p:txBody>
          <a:bodyPr/>
          <a:lstStyle/>
          <a:p>
            <a:r>
              <a:rPr lang="en-US" sz="2000" b="1" dirty="0">
                <a:solidFill>
                  <a:schemeClr val="tx1"/>
                </a:solidFill>
                <a:effectLst/>
                <a:ea typeface="Yu Mincho" panose="02020400000000000000" pitchFamily="18" charset="-128"/>
                <a:cs typeface="Times New Roman" panose="02020603050405020304" pitchFamily="18" charset="0"/>
              </a:rPr>
              <a:t>Output Section: </a:t>
            </a:r>
            <a:r>
              <a:rPr lang="en-US" sz="2000" b="0" dirty="0">
                <a:solidFill>
                  <a:schemeClr val="tx1"/>
                </a:solidFill>
                <a:effectLst/>
                <a:ea typeface="Yu Mincho" panose="02020400000000000000" pitchFamily="18" charset="-128"/>
                <a:cs typeface="Times New Roman" panose="02020603050405020304" pitchFamily="18" charset="0"/>
              </a:rPr>
              <a:t>At the bottom, you will find the Output section. This area displays the results and outputs of your SQL queries, including any error messages or query results.</a:t>
            </a:r>
            <a:endParaRPr lang="en-IN" sz="2000" b="1" dirty="0">
              <a:solidFill>
                <a:schemeClr val="tx1"/>
              </a:solidFill>
              <a:effectLst/>
              <a:ea typeface="Yu Mincho" panose="02020400000000000000" pitchFamily="18" charset="-128"/>
              <a:cs typeface="Times New Roman" panose="02020603050405020304" pitchFamily="18" charset="0"/>
            </a:endParaRPr>
          </a:p>
          <a:p>
            <a:r>
              <a:rPr lang="en-IN" dirty="0"/>
              <a:t>Now create the database using the command create database name or by the using the menu later on load the CSV data set to the working space. </a:t>
            </a:r>
          </a:p>
        </p:txBody>
      </p:sp>
    </p:spTree>
    <p:extLst>
      <p:ext uri="{BB962C8B-B14F-4D97-AF65-F5344CB8AC3E}">
        <p14:creationId xmlns:p14="http://schemas.microsoft.com/office/powerpoint/2010/main" val="803229592"/>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xml><?xml version="1.0" encoding="utf-8"?>
<a:themeOverride xmlns:a="http://schemas.openxmlformats.org/drawingml/2006/main">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3117</TotalTime>
  <Words>2574</Words>
  <Application>Microsoft Office PowerPoint</Application>
  <PresentationFormat>Widescreen</PresentationFormat>
  <Paragraphs>148</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Bookman Old Style</vt:lpstr>
      <vt:lpstr>Calibri</vt:lpstr>
      <vt:lpstr>Franklin Gothic Book</vt:lpstr>
      <vt:lpstr>Söhne</vt:lpstr>
      <vt:lpstr>Wingdings</vt:lpstr>
      <vt:lpstr>Custom</vt:lpstr>
      <vt:lpstr>Hotel Booking Analysis</vt:lpstr>
      <vt:lpstr>Contains </vt:lpstr>
      <vt:lpstr>Data Summary</vt:lpstr>
      <vt:lpstr>Data Summary Cont….</vt:lpstr>
      <vt:lpstr>Data Summary Cont….</vt:lpstr>
      <vt:lpstr>Data Summary Cont….</vt:lpstr>
      <vt:lpstr>MECE Approach </vt:lpstr>
      <vt:lpstr>Setting Up Work Space  </vt:lpstr>
      <vt:lpstr>Setting Up Work Space Cont.…</vt:lpstr>
      <vt:lpstr>Data Cleaning</vt:lpstr>
      <vt:lpstr>Data Cleaning Cont….</vt:lpstr>
      <vt:lpstr>Exploratory Data Analysis</vt:lpstr>
      <vt:lpstr>Exploratory Data Analysis Cont….</vt:lpstr>
      <vt:lpstr>Exploratory Data Analysis Cont….</vt:lpstr>
      <vt:lpstr>Exploratory Data Analysis Cont….</vt:lpstr>
      <vt:lpstr>Exploratory Data Analysis Cont….</vt:lpstr>
      <vt:lpstr>Exploratory Data Analysis Cont….</vt:lpstr>
      <vt:lpstr>Exploratory Data Analysis Cont….</vt:lpstr>
      <vt:lpstr>Exploratory Data Analysis Cont….</vt:lpstr>
      <vt:lpstr>Exploratory Data Analysis Cont….</vt:lpstr>
      <vt:lpstr>Exploratory Data Analysis Cont….</vt:lpstr>
      <vt:lpstr>Exploratory Data Analysis Cont….</vt:lpstr>
      <vt:lpstr>Power Bi</vt:lpstr>
      <vt:lpstr>Power Bi Cont….</vt:lpstr>
      <vt:lpstr>Dashboard</vt:lpstr>
      <vt:lpstr>Dashboard Cont….</vt:lpstr>
      <vt:lpstr>Dashboard Cont….</vt:lpstr>
      <vt:lpstr>Dashboard Cont….</vt:lpstr>
      <vt:lpstr>Insights</vt:lpstr>
      <vt:lpstr>Insights Cont….</vt:lpstr>
      <vt:lpstr>Insights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 Analysis</dc:title>
  <dc:creator>preethi sharon</dc:creator>
  <cp:lastModifiedBy>preethi sharon</cp:lastModifiedBy>
  <cp:revision>27</cp:revision>
  <dcterms:created xsi:type="dcterms:W3CDTF">2023-09-28T16:19:08Z</dcterms:created>
  <dcterms:modified xsi:type="dcterms:W3CDTF">2023-10-02T05:29:31Z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